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Lst>
  <p:sldSz cx="14630400" cy="8229600"/>
  <p:notesSz cx="8229600" cy="14630400"/>
  <p:embeddedFontLst>
    <p:embeddedFont>
      <p:font typeface="Playfair Display Semi Bold" panose="020B0604020202020204" charset="0"/>
      <p:regular r:id="rId22"/>
    </p:embeddedFont>
    <p:embeddedFont>
      <p:font typeface="Public Sans"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6" d="100"/>
          <a:sy n="56" d="100"/>
        </p:scale>
        <p:origin x="77" y="38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9/14/2025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sp>
        <p:nvSpPr>
          <p:cNvPr id="3" name="Text 0"/>
          <p:cNvSpPr/>
          <p:nvPr/>
        </p:nvSpPr>
        <p:spPr>
          <a:xfrm>
            <a:off x="6280190" y="279082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AAROGYA</a:t>
            </a:r>
            <a:endParaRPr lang="en-US" sz="4450" dirty="0"/>
          </a:p>
        </p:txBody>
      </p:sp>
      <p:sp>
        <p:nvSpPr>
          <p:cNvPr id="4" name="Text 1"/>
          <p:cNvSpPr/>
          <p:nvPr/>
        </p:nvSpPr>
        <p:spPr>
          <a:xfrm>
            <a:off x="6280190" y="3839766"/>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B05B5C"/>
                </a:solidFill>
                <a:latin typeface="Public Sans" pitchFamily="34" charset="0"/>
                <a:ea typeface="Public Sans" pitchFamily="34" charset="-122"/>
                <a:cs typeface="Public Sans" pitchFamily="34" charset="-120"/>
              </a:rPr>
              <a:t>Empowering Mothers, Nurturing Futures</a:t>
            </a:r>
            <a:endParaRPr lang="en-US" sz="1750" dirty="0"/>
          </a:p>
        </p:txBody>
      </p:sp>
      <p:sp>
        <p:nvSpPr>
          <p:cNvPr id="5" name="Text 2"/>
          <p:cNvSpPr/>
          <p:nvPr/>
        </p:nvSpPr>
        <p:spPr>
          <a:xfrm>
            <a:off x="6280190" y="4457819"/>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6F655D"/>
                </a:solidFill>
                <a:latin typeface="Public Sans" pitchFamily="34" charset="0"/>
                <a:ea typeface="Public Sans" pitchFamily="34" charset="-122"/>
                <a:cs typeface="Public Sans" pitchFamily="34" charset="-120"/>
              </a:rPr>
              <a:t>by Team Weber</a:t>
            </a:r>
            <a:endParaRPr lang="en-US" sz="1750" dirty="0"/>
          </a:p>
        </p:txBody>
      </p:sp>
      <p:sp>
        <p:nvSpPr>
          <p:cNvPr id="6" name="Text 3"/>
          <p:cNvSpPr/>
          <p:nvPr/>
        </p:nvSpPr>
        <p:spPr>
          <a:xfrm>
            <a:off x="6280190" y="5075873"/>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6F655D"/>
                </a:solidFill>
                <a:latin typeface="Public Sans" pitchFamily="34" charset="0"/>
                <a:ea typeface="Public Sans" pitchFamily="34" charset="-122"/>
                <a:cs typeface="Public Sans" pitchFamily="34" charset="-120"/>
              </a:rPr>
              <a:t>Stronger Moms,Healthier Babies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50056" y="353616"/>
            <a:ext cx="4607004" cy="401836"/>
          </a:xfrm>
          <a:prstGeom prst="rect">
            <a:avLst/>
          </a:prstGeom>
          <a:noFill/>
          <a:ln/>
        </p:spPr>
        <p:txBody>
          <a:bodyPr wrap="none" lIns="0" tIns="0" rIns="0" bIns="0" rtlCol="0" anchor="t"/>
          <a:lstStyle/>
          <a:p>
            <a:pPr marL="0" indent="0" algn="l">
              <a:lnSpc>
                <a:spcPts val="3150"/>
              </a:lnSpc>
              <a:buNone/>
            </a:pPr>
            <a:r>
              <a:rPr lang="en-US" sz="2500" dirty="0">
                <a:solidFill>
                  <a:srgbClr val="4B6981"/>
                </a:solidFill>
                <a:latin typeface="Playfair Display Semi Bold" pitchFamily="34" charset="0"/>
                <a:ea typeface="Playfair Display Semi Bold" pitchFamily="34" charset="-122"/>
                <a:cs typeface="Playfair Display Semi Bold" pitchFamily="34" charset="-120"/>
              </a:rPr>
              <a:t>Experience AAROGYA in Action</a:t>
            </a:r>
            <a:endParaRPr lang="en-US" sz="2500" dirty="0"/>
          </a:p>
        </p:txBody>
      </p:sp>
      <p:sp>
        <p:nvSpPr>
          <p:cNvPr id="4" name="Text 1"/>
          <p:cNvSpPr/>
          <p:nvPr/>
        </p:nvSpPr>
        <p:spPr>
          <a:xfrm>
            <a:off x="450056" y="7945993"/>
            <a:ext cx="6708338" cy="205740"/>
          </a:xfrm>
          <a:prstGeom prst="rect">
            <a:avLst/>
          </a:prstGeom>
          <a:noFill/>
          <a:ln/>
        </p:spPr>
        <p:txBody>
          <a:bodyPr wrap="none" lIns="0" tIns="0" rIns="0" bIns="0" rtlCol="0" anchor="t"/>
          <a:lstStyle/>
          <a:p>
            <a:pPr marL="0" indent="0" algn="ctr">
              <a:lnSpc>
                <a:spcPts val="1600"/>
              </a:lnSpc>
              <a:buNone/>
            </a:pPr>
            <a:r>
              <a:rPr lang="en-US" sz="1000" i="1" dirty="0">
                <a:solidFill>
                  <a:srgbClr val="6F655D"/>
                </a:solidFill>
                <a:latin typeface="Public Sans" pitchFamily="34" charset="0"/>
                <a:ea typeface="Public Sans" pitchFamily="34" charset="-122"/>
                <a:cs typeface="Public Sans" pitchFamily="34" charset="-120"/>
              </a:rPr>
              <a:t>Main Dashboard</a:t>
            </a:r>
            <a:endParaRPr lang="en-US" sz="1000" dirty="0"/>
          </a:p>
        </p:txBody>
      </p:sp>
      <p:sp>
        <p:nvSpPr>
          <p:cNvPr id="6" name="Text 2"/>
          <p:cNvSpPr/>
          <p:nvPr/>
        </p:nvSpPr>
        <p:spPr>
          <a:xfrm>
            <a:off x="7479625" y="7945993"/>
            <a:ext cx="6708338" cy="205740"/>
          </a:xfrm>
          <a:prstGeom prst="rect">
            <a:avLst/>
          </a:prstGeom>
          <a:noFill/>
          <a:ln/>
        </p:spPr>
        <p:txBody>
          <a:bodyPr wrap="none" lIns="0" tIns="0" rIns="0" bIns="0" rtlCol="0" anchor="t"/>
          <a:lstStyle/>
          <a:p>
            <a:pPr marL="0" indent="0" algn="ctr">
              <a:lnSpc>
                <a:spcPts val="1600"/>
              </a:lnSpc>
              <a:buNone/>
            </a:pPr>
            <a:r>
              <a:rPr lang="en-US" sz="1000" i="1" dirty="0">
                <a:solidFill>
                  <a:srgbClr val="6F655D"/>
                </a:solidFill>
                <a:latin typeface="Public Sans" pitchFamily="34" charset="0"/>
                <a:ea typeface="Public Sans" pitchFamily="34" charset="-122"/>
                <a:cs typeface="Public Sans" pitchFamily="34" charset="-120"/>
              </a:rPr>
              <a:t>Emergency System</a:t>
            </a:r>
            <a:endParaRPr lang="en-US" sz="1000" dirty="0"/>
          </a:p>
        </p:txBody>
      </p:sp>
      <p:sp>
        <p:nvSpPr>
          <p:cNvPr id="7" name="Shape 3"/>
          <p:cNvSpPr/>
          <p:nvPr/>
        </p:nvSpPr>
        <p:spPr>
          <a:xfrm>
            <a:off x="450056" y="8412123"/>
            <a:ext cx="13730288" cy="875943"/>
          </a:xfrm>
          <a:prstGeom prst="roundRect">
            <a:avLst>
              <a:gd name="adj" fmla="val 6166"/>
            </a:avLst>
          </a:prstGeom>
          <a:solidFill>
            <a:srgbClr val="E2F0F3"/>
          </a:solidFill>
          <a:ln/>
        </p:spPr>
      </p:sp>
      <p:pic>
        <p:nvPicPr>
          <p:cNvPr id="8" name="Image 2" descr="preencoded.png"/>
          <p:cNvPicPr>
            <a:picLocks noChangeAspect="1"/>
          </p:cNvPicPr>
          <p:nvPr/>
        </p:nvPicPr>
        <p:blipFill>
          <a:blip r:embed="rId3"/>
          <a:stretch>
            <a:fillRect/>
          </a:stretch>
        </p:blipFill>
        <p:spPr>
          <a:xfrm>
            <a:off x="578644" y="8599765"/>
            <a:ext cx="200858" cy="160734"/>
          </a:xfrm>
          <a:prstGeom prst="rect">
            <a:avLst/>
          </a:prstGeom>
        </p:spPr>
      </p:pic>
      <p:sp>
        <p:nvSpPr>
          <p:cNvPr id="9" name="Text 4"/>
          <p:cNvSpPr/>
          <p:nvPr/>
        </p:nvSpPr>
        <p:spPr>
          <a:xfrm>
            <a:off x="908090" y="8572857"/>
            <a:ext cx="2191703" cy="200858"/>
          </a:xfrm>
          <a:prstGeom prst="rect">
            <a:avLst/>
          </a:prstGeom>
          <a:noFill/>
          <a:ln/>
        </p:spPr>
        <p:txBody>
          <a:bodyPr wrap="none" lIns="0" tIns="0" rIns="0" bIns="0" rtlCol="0" anchor="t"/>
          <a:lstStyle/>
          <a:p>
            <a:pPr marL="0" indent="0" algn="l">
              <a:lnSpc>
                <a:spcPts val="1550"/>
              </a:lnSpc>
              <a:buNone/>
            </a:pPr>
            <a:r>
              <a:rPr lang="en-US" sz="1250" dirty="0">
                <a:solidFill>
                  <a:srgbClr val="000000"/>
                </a:solidFill>
                <a:latin typeface="Playfair Display Semi Bold" pitchFamily="34" charset="0"/>
                <a:ea typeface="Playfair Display Semi Bold" pitchFamily="34" charset="-122"/>
                <a:cs typeface="Playfair Display Semi Bold" pitchFamily="34" charset="-120"/>
              </a:rPr>
              <a:t>Ready for Live Demonstration</a:t>
            </a:r>
            <a:endParaRPr lang="en-US" sz="1250" dirty="0"/>
          </a:p>
        </p:txBody>
      </p:sp>
      <p:sp>
        <p:nvSpPr>
          <p:cNvPr id="10" name="Text 5"/>
          <p:cNvSpPr/>
          <p:nvPr/>
        </p:nvSpPr>
        <p:spPr>
          <a:xfrm>
            <a:off x="908090" y="8902303"/>
            <a:ext cx="13143667" cy="205740"/>
          </a:xfrm>
          <a:prstGeom prst="rect">
            <a:avLst/>
          </a:prstGeom>
          <a:noFill/>
          <a:ln/>
        </p:spPr>
        <p:txBody>
          <a:bodyPr wrap="none" lIns="0" tIns="0" rIns="0" bIns="0" rtlCol="0" anchor="t"/>
          <a:lstStyle/>
          <a:p>
            <a:pPr marL="0" indent="0" algn="l">
              <a:lnSpc>
                <a:spcPts val="1600"/>
              </a:lnSpc>
              <a:buNone/>
            </a:pPr>
            <a:r>
              <a:rPr lang="en-US" sz="1000" dirty="0">
                <a:solidFill>
                  <a:srgbClr val="000000"/>
                </a:solidFill>
                <a:latin typeface="Public Sans" pitchFamily="34" charset="0"/>
                <a:ea typeface="Public Sans" pitchFamily="34" charset="-122"/>
                <a:cs typeface="Public Sans" pitchFamily="34" charset="-120"/>
              </a:rPr>
              <a:t>Watch our interactive prototype showcase the red flag alert system, nutrition tracking, and family communication features that make AAROGYA the comprehensive solution for postnatal care.</a:t>
            </a:r>
            <a:endParaRPr lang="en-US" sz="1000" dirty="0"/>
          </a:p>
        </p:txBody>
      </p:sp>
      <p:sp>
        <p:nvSpPr>
          <p:cNvPr id="11" name="Text 6"/>
          <p:cNvSpPr/>
          <p:nvPr/>
        </p:nvSpPr>
        <p:spPr>
          <a:xfrm>
            <a:off x="450056" y="9432727"/>
            <a:ext cx="13730288" cy="205740"/>
          </a:xfrm>
          <a:prstGeom prst="rect">
            <a:avLst/>
          </a:prstGeom>
          <a:noFill/>
          <a:ln/>
        </p:spPr>
        <p:txBody>
          <a:bodyPr wrap="none" lIns="0" tIns="0" rIns="0" bIns="0" rtlCol="0" anchor="t"/>
          <a:lstStyle/>
          <a:p>
            <a:pPr marL="0" indent="0" algn="ctr">
              <a:lnSpc>
                <a:spcPts val="1600"/>
              </a:lnSpc>
              <a:buNone/>
            </a:pPr>
            <a:r>
              <a:rPr lang="en-US" sz="1000" b="1" dirty="0">
                <a:solidFill>
                  <a:srgbClr val="6F655D"/>
                </a:solidFill>
                <a:latin typeface="Public Sans" pitchFamily="34" charset="0"/>
                <a:ea typeface="Public Sans" pitchFamily="34" charset="-122"/>
                <a:cs typeface="Public Sans" pitchFamily="34" charset="-120"/>
              </a:rPr>
              <a:t>Future Expansion:</a:t>
            </a:r>
            <a:r>
              <a:rPr lang="en-US" sz="1000" dirty="0">
                <a:solidFill>
                  <a:srgbClr val="6F655D"/>
                </a:solidFill>
                <a:latin typeface="Public Sans" pitchFamily="34" charset="0"/>
                <a:ea typeface="Public Sans" pitchFamily="34" charset="-122"/>
                <a:cs typeface="Public Sans" pitchFamily="34" charset="-120"/>
              </a:rPr>
              <a:t> SMS system for rural areas and integrated doctor's dashboard for preventive care</a:t>
            </a:r>
            <a:endParaRPr lang="en-US" sz="1000" dirty="0"/>
          </a:p>
        </p:txBody>
      </p:sp>
      <p:pic>
        <p:nvPicPr>
          <p:cNvPr id="13" name="Picture 12" descr="Screens screenshot of a phone&#10;&#10;AI-generated content may be incorrect.">
            <a:extLst>
              <a:ext uri="{FF2B5EF4-FFF2-40B4-BE49-F238E27FC236}">
                <a16:creationId xmlns:a16="http://schemas.microsoft.com/office/drawing/2014/main" id="{03AE6A1E-64AD-4388-6039-844ED558E14A}"/>
              </a:ext>
            </a:extLst>
          </p:cNvPr>
          <p:cNvPicPr>
            <a:picLocks noChangeAspect="1"/>
          </p:cNvPicPr>
          <p:nvPr/>
        </p:nvPicPr>
        <p:blipFill>
          <a:blip r:embed="rId4"/>
          <a:stretch>
            <a:fillRect/>
          </a:stretch>
        </p:blipFill>
        <p:spPr>
          <a:xfrm>
            <a:off x="2003941" y="1015842"/>
            <a:ext cx="2887471" cy="6427760"/>
          </a:xfrm>
          <a:prstGeom prst="rect">
            <a:avLst/>
          </a:prstGeom>
        </p:spPr>
      </p:pic>
      <p:pic>
        <p:nvPicPr>
          <p:cNvPr id="15" name="Picture 14" descr="A screenshot of a phone&#10;&#10;AI-generated content may be incorrect.">
            <a:extLst>
              <a:ext uri="{FF2B5EF4-FFF2-40B4-BE49-F238E27FC236}">
                <a16:creationId xmlns:a16="http://schemas.microsoft.com/office/drawing/2014/main" id="{27F7BB5D-2F69-764E-E8D6-952896EC3F75}"/>
              </a:ext>
            </a:extLst>
          </p:cNvPr>
          <p:cNvPicPr>
            <a:picLocks noChangeAspect="1"/>
          </p:cNvPicPr>
          <p:nvPr/>
        </p:nvPicPr>
        <p:blipFill>
          <a:blip r:embed="rId5"/>
          <a:stretch>
            <a:fillRect/>
          </a:stretch>
        </p:blipFill>
        <p:spPr>
          <a:xfrm>
            <a:off x="9518509" y="337780"/>
            <a:ext cx="3300780" cy="734782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484590" y="586502"/>
            <a:ext cx="11661219" cy="620316"/>
          </a:xfrm>
          <a:prstGeom prst="rect">
            <a:avLst/>
          </a:prstGeom>
          <a:noFill/>
          <a:ln/>
        </p:spPr>
        <p:txBody>
          <a:bodyPr wrap="none" lIns="0" tIns="0" rIns="0" bIns="0" rtlCol="0" anchor="t"/>
          <a:lstStyle/>
          <a:p>
            <a:pPr marL="0" indent="0" algn="ctr">
              <a:lnSpc>
                <a:spcPts val="4850"/>
              </a:lnSpc>
              <a:buNone/>
            </a:pPr>
            <a:r>
              <a:rPr lang="en-US" sz="3900" dirty="0">
                <a:solidFill>
                  <a:srgbClr val="BE7C7B"/>
                </a:solidFill>
                <a:latin typeface="Playfair Display Semi Bold" pitchFamily="34" charset="0"/>
                <a:ea typeface="Playfair Display Semi Bold" pitchFamily="34" charset="-122"/>
                <a:cs typeface="Playfair Display Semi Bold" pitchFamily="34" charset="-120"/>
              </a:rPr>
              <a:t>AAROGYA: Comprehensive Care for Mother &amp; Baby</a:t>
            </a:r>
            <a:endParaRPr lang="en-US" sz="3900" dirty="0"/>
          </a:p>
        </p:txBody>
      </p:sp>
      <p:sp>
        <p:nvSpPr>
          <p:cNvPr id="3" name="Text 1"/>
          <p:cNvSpPr/>
          <p:nvPr/>
        </p:nvSpPr>
        <p:spPr>
          <a:xfrm>
            <a:off x="694730" y="1683068"/>
            <a:ext cx="7064573" cy="1270159"/>
          </a:xfrm>
          <a:prstGeom prst="rect">
            <a:avLst/>
          </a:prstGeom>
          <a:noFill/>
          <a:ln/>
        </p:spPr>
        <p:txBody>
          <a:bodyPr wrap="square" lIns="0" tIns="0" rIns="0" bIns="0" rtlCol="0" anchor="t"/>
          <a:lstStyle/>
          <a:p>
            <a:pPr marL="0" indent="0" algn="l">
              <a:lnSpc>
                <a:spcPts val="2500"/>
              </a:lnSpc>
              <a:buNone/>
            </a:pPr>
            <a:r>
              <a:rPr lang="en-US" sz="1550" dirty="0">
                <a:solidFill>
                  <a:srgbClr val="BE7C7B"/>
                </a:solidFill>
                <a:latin typeface="Public Sans" pitchFamily="34" charset="0"/>
                <a:ea typeface="Public Sans" pitchFamily="34" charset="-122"/>
                <a:cs typeface="Public Sans" pitchFamily="34" charset="-120"/>
              </a:rPr>
              <a:t>AAROGYA</a:t>
            </a:r>
            <a:r>
              <a:rPr lang="en-US" sz="1550" dirty="0">
                <a:solidFill>
                  <a:srgbClr val="6F655D"/>
                </a:solidFill>
                <a:latin typeface="Public Sans" pitchFamily="34" charset="0"/>
                <a:ea typeface="Public Sans" pitchFamily="34" charset="-122"/>
                <a:cs typeface="Public Sans" pitchFamily="34" charset="-120"/>
              </a:rPr>
              <a:t> provides holistic postnatal support, focusing on both the physical and mental well-being of new mothers and their infants. Our intuitive app offers personalized tracking, emergency assistance, and culturally relevant guidance to ensure a healthy start for every family.</a:t>
            </a:r>
            <a:endParaRPr lang="en-US" sz="1550" dirty="0"/>
          </a:p>
        </p:txBody>
      </p:sp>
      <p:sp>
        <p:nvSpPr>
          <p:cNvPr id="4" name="Shape 2"/>
          <p:cNvSpPr/>
          <p:nvPr/>
        </p:nvSpPr>
        <p:spPr>
          <a:xfrm>
            <a:off x="694730" y="3176468"/>
            <a:ext cx="7064573" cy="1586389"/>
          </a:xfrm>
          <a:prstGeom prst="roundRect">
            <a:avLst>
              <a:gd name="adj" fmla="val 6917"/>
            </a:avLst>
          </a:prstGeom>
          <a:solidFill>
            <a:srgbClr val="FFFAF6"/>
          </a:solidFill>
          <a:ln w="22860">
            <a:solidFill>
              <a:srgbClr val="E1C2C2"/>
            </a:solidFill>
            <a:prstDash val="solid"/>
          </a:ln>
          <a:effectLst>
            <a:outerShdw dist="17780" dir="2700000" algn="bl" rotWithShape="0">
              <a:srgbClr val="E1C2C2">
                <a:alpha val="100000"/>
              </a:srgbClr>
            </a:outerShdw>
          </a:effectLst>
        </p:spPr>
      </p:sp>
      <p:sp>
        <p:nvSpPr>
          <p:cNvPr id="5" name="Shape 3"/>
          <p:cNvSpPr/>
          <p:nvPr/>
        </p:nvSpPr>
        <p:spPr>
          <a:xfrm>
            <a:off x="671870" y="3176468"/>
            <a:ext cx="91440" cy="1586389"/>
          </a:xfrm>
          <a:prstGeom prst="roundRect">
            <a:avLst>
              <a:gd name="adj" fmla="val 91173"/>
            </a:avLst>
          </a:prstGeom>
          <a:solidFill>
            <a:srgbClr val="E1C2C2"/>
          </a:solidFill>
          <a:ln/>
        </p:spPr>
      </p:sp>
      <p:sp>
        <p:nvSpPr>
          <p:cNvPr id="6" name="Text 4"/>
          <p:cNvSpPr/>
          <p:nvPr/>
        </p:nvSpPr>
        <p:spPr>
          <a:xfrm>
            <a:off x="984647" y="3397806"/>
            <a:ext cx="3209806" cy="310158"/>
          </a:xfrm>
          <a:prstGeom prst="rect">
            <a:avLst/>
          </a:prstGeom>
          <a:noFill/>
          <a:ln/>
        </p:spPr>
        <p:txBody>
          <a:bodyPr wrap="none" lIns="0" tIns="0" rIns="0" bIns="0" rtlCol="0" anchor="t"/>
          <a:lstStyle/>
          <a:p>
            <a:pPr marL="0" indent="0" algn="l">
              <a:lnSpc>
                <a:spcPts val="2400"/>
              </a:lnSpc>
              <a:buNone/>
            </a:pPr>
            <a:r>
              <a:rPr lang="en-US" sz="1950" dirty="0">
                <a:solidFill>
                  <a:srgbClr val="BE7C7B"/>
                </a:solidFill>
                <a:latin typeface="Playfair Display Semi Bold" pitchFamily="34" charset="0"/>
                <a:ea typeface="Playfair Display Semi Bold" pitchFamily="34" charset="-122"/>
                <a:cs typeface="Playfair Display Semi Bold" pitchFamily="34" charset="-120"/>
              </a:rPr>
              <a:t>Holistic Tracking &amp; Insights</a:t>
            </a:r>
            <a:endParaRPr lang="en-US" sz="1950" dirty="0"/>
          </a:p>
        </p:txBody>
      </p:sp>
      <p:sp>
        <p:nvSpPr>
          <p:cNvPr id="7" name="Text 5"/>
          <p:cNvSpPr/>
          <p:nvPr/>
        </p:nvSpPr>
        <p:spPr>
          <a:xfrm>
            <a:off x="984647" y="3906441"/>
            <a:ext cx="6553319" cy="635079"/>
          </a:xfrm>
          <a:prstGeom prst="rect">
            <a:avLst/>
          </a:prstGeom>
          <a:noFill/>
          <a:ln/>
        </p:spPr>
        <p:txBody>
          <a:bodyPr wrap="square" lIns="0" tIns="0" rIns="0" bIns="0" rtlCol="0" anchor="t"/>
          <a:lstStyle/>
          <a:p>
            <a:pPr marL="0" indent="0" algn="l">
              <a:lnSpc>
                <a:spcPts val="2500"/>
              </a:lnSpc>
              <a:buNone/>
            </a:pPr>
            <a:r>
              <a:rPr lang="en-US" sz="1550" dirty="0">
                <a:solidFill>
                  <a:srgbClr val="6F655D"/>
                </a:solidFill>
                <a:latin typeface="Public Sans" pitchFamily="34" charset="0"/>
                <a:ea typeface="Public Sans" pitchFamily="34" charset="-122"/>
                <a:cs typeface="Public Sans" pitchFamily="34" charset="-120"/>
              </a:rPr>
              <a:t>Seamlessly monitor vital aspects of both mother's recovery and baby's development, from physical milestones to emotional well-being.</a:t>
            </a:r>
            <a:endParaRPr lang="en-US" sz="1550" dirty="0"/>
          </a:p>
        </p:txBody>
      </p:sp>
      <p:sp>
        <p:nvSpPr>
          <p:cNvPr id="8" name="Shape 6"/>
          <p:cNvSpPr/>
          <p:nvPr/>
        </p:nvSpPr>
        <p:spPr>
          <a:xfrm>
            <a:off x="694730" y="4961334"/>
            <a:ext cx="7064573" cy="1903928"/>
          </a:xfrm>
          <a:prstGeom prst="roundRect">
            <a:avLst>
              <a:gd name="adj" fmla="val 5763"/>
            </a:avLst>
          </a:prstGeom>
          <a:solidFill>
            <a:srgbClr val="FFFAF6"/>
          </a:solidFill>
          <a:ln w="22860">
            <a:solidFill>
              <a:srgbClr val="CCC4EC"/>
            </a:solidFill>
            <a:prstDash val="solid"/>
          </a:ln>
          <a:effectLst>
            <a:outerShdw dist="17780" dir="2700000" algn="bl" rotWithShape="0">
              <a:srgbClr val="CCC4EC">
                <a:alpha val="100000"/>
              </a:srgbClr>
            </a:outerShdw>
          </a:effectLst>
        </p:spPr>
      </p:sp>
      <p:sp>
        <p:nvSpPr>
          <p:cNvPr id="9" name="Shape 7"/>
          <p:cNvSpPr/>
          <p:nvPr/>
        </p:nvSpPr>
        <p:spPr>
          <a:xfrm>
            <a:off x="671870" y="4961334"/>
            <a:ext cx="91440" cy="1903928"/>
          </a:xfrm>
          <a:prstGeom prst="roundRect">
            <a:avLst>
              <a:gd name="adj" fmla="val 91173"/>
            </a:avLst>
          </a:prstGeom>
          <a:solidFill>
            <a:srgbClr val="CCC4EC"/>
          </a:solidFill>
          <a:ln/>
        </p:spPr>
      </p:sp>
      <p:sp>
        <p:nvSpPr>
          <p:cNvPr id="10" name="Text 8"/>
          <p:cNvSpPr/>
          <p:nvPr/>
        </p:nvSpPr>
        <p:spPr>
          <a:xfrm>
            <a:off x="984647" y="5182672"/>
            <a:ext cx="3868936" cy="310158"/>
          </a:xfrm>
          <a:prstGeom prst="rect">
            <a:avLst/>
          </a:prstGeom>
          <a:noFill/>
          <a:ln/>
        </p:spPr>
        <p:txBody>
          <a:bodyPr wrap="none" lIns="0" tIns="0" rIns="0" bIns="0" rtlCol="0" anchor="t"/>
          <a:lstStyle/>
          <a:p>
            <a:pPr marL="0" indent="0" algn="l">
              <a:lnSpc>
                <a:spcPts val="2400"/>
              </a:lnSpc>
              <a:buNone/>
            </a:pPr>
            <a:r>
              <a:rPr lang="en-US" sz="1950" dirty="0">
                <a:solidFill>
                  <a:srgbClr val="BE7C7B"/>
                </a:solidFill>
                <a:latin typeface="Playfair Display Semi Bold" pitchFamily="34" charset="0"/>
                <a:ea typeface="Playfair Display Semi Bold" pitchFamily="34" charset="-122"/>
                <a:cs typeface="Playfair Display Semi Bold" pitchFamily="34" charset="-120"/>
              </a:rPr>
              <a:t>Emergency SOS &amp; Family Updates</a:t>
            </a:r>
            <a:endParaRPr lang="en-US" sz="1950" dirty="0"/>
          </a:p>
        </p:txBody>
      </p:sp>
      <p:sp>
        <p:nvSpPr>
          <p:cNvPr id="11" name="Text 9"/>
          <p:cNvSpPr/>
          <p:nvPr/>
        </p:nvSpPr>
        <p:spPr>
          <a:xfrm>
            <a:off x="984647" y="5691307"/>
            <a:ext cx="6553319" cy="952619"/>
          </a:xfrm>
          <a:prstGeom prst="rect">
            <a:avLst/>
          </a:prstGeom>
          <a:noFill/>
          <a:ln/>
        </p:spPr>
        <p:txBody>
          <a:bodyPr wrap="square" lIns="0" tIns="0" rIns="0" bIns="0" rtlCol="0" anchor="t"/>
          <a:lstStyle/>
          <a:p>
            <a:pPr marL="0" indent="0" algn="l">
              <a:lnSpc>
                <a:spcPts val="2500"/>
              </a:lnSpc>
              <a:buNone/>
            </a:pPr>
            <a:r>
              <a:rPr lang="en-US" sz="1550" dirty="0">
                <a:solidFill>
                  <a:srgbClr val="6F655D"/>
                </a:solidFill>
                <a:latin typeface="Public Sans" pitchFamily="34" charset="0"/>
                <a:ea typeface="Public Sans" pitchFamily="34" charset="-122"/>
                <a:cs typeface="Public Sans" pitchFamily="34" charset="-120"/>
              </a:rPr>
              <a:t>Instant connection to ASHA workers for urgent support and real-time health updates for chosen family members, fostering a strong support network.</a:t>
            </a:r>
            <a:endParaRPr lang="en-US" sz="1550" dirty="0"/>
          </a:p>
        </p:txBody>
      </p:sp>
      <p:pic>
        <p:nvPicPr>
          <p:cNvPr id="14" name="Picture 13" descr="A screenshot of a phone&#10;&#10;AI-generated content may be incorrect.">
            <a:extLst>
              <a:ext uri="{FF2B5EF4-FFF2-40B4-BE49-F238E27FC236}">
                <a16:creationId xmlns:a16="http://schemas.microsoft.com/office/drawing/2014/main" id="{8C0A1165-AE15-FDCB-5D28-6F4E324EBC08}"/>
              </a:ext>
            </a:extLst>
          </p:cNvPr>
          <p:cNvPicPr>
            <a:picLocks noChangeAspect="1"/>
          </p:cNvPicPr>
          <p:nvPr/>
        </p:nvPicPr>
        <p:blipFill>
          <a:blip r:embed="rId3"/>
          <a:stretch>
            <a:fillRect/>
          </a:stretch>
        </p:blipFill>
        <p:spPr>
          <a:xfrm>
            <a:off x="8120394" y="1683068"/>
            <a:ext cx="2370246" cy="5276373"/>
          </a:xfrm>
          <a:prstGeom prst="rect">
            <a:avLst/>
          </a:prstGeom>
        </p:spPr>
      </p:pic>
      <p:pic>
        <p:nvPicPr>
          <p:cNvPr id="20" name="Picture 19" descr="A screenshot of a cell phone&#10;&#10;AI-generated content may be incorrect.">
            <a:extLst>
              <a:ext uri="{FF2B5EF4-FFF2-40B4-BE49-F238E27FC236}">
                <a16:creationId xmlns:a16="http://schemas.microsoft.com/office/drawing/2014/main" id="{5B553612-CBC9-6950-731C-20FBA251CC73}"/>
              </a:ext>
            </a:extLst>
          </p:cNvPr>
          <p:cNvPicPr>
            <a:picLocks noChangeAspect="1"/>
          </p:cNvPicPr>
          <p:nvPr/>
        </p:nvPicPr>
        <p:blipFill>
          <a:blip r:embed="rId4"/>
          <a:stretch>
            <a:fillRect/>
          </a:stretch>
        </p:blipFill>
        <p:spPr>
          <a:xfrm>
            <a:off x="11058360" y="1976384"/>
            <a:ext cx="2304614" cy="513027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2383869" y="581858"/>
            <a:ext cx="9862542" cy="632460"/>
          </a:xfrm>
          <a:prstGeom prst="rect">
            <a:avLst/>
          </a:prstGeom>
          <a:noFill/>
          <a:ln/>
        </p:spPr>
        <p:txBody>
          <a:bodyPr wrap="none" lIns="0" tIns="0" rIns="0" bIns="0" rtlCol="0" anchor="t"/>
          <a:lstStyle/>
          <a:p>
            <a:pPr marL="0" indent="0" algn="ctr">
              <a:lnSpc>
                <a:spcPts val="4950"/>
              </a:lnSpc>
              <a:buNone/>
            </a:pPr>
            <a:r>
              <a:rPr lang="en-US" sz="3950" dirty="0">
                <a:solidFill>
                  <a:srgbClr val="BE7C7B"/>
                </a:solidFill>
                <a:latin typeface="Playfair Display Semi Bold" pitchFamily="34" charset="0"/>
                <a:ea typeface="Playfair Display Semi Bold" pitchFamily="34" charset="-122"/>
                <a:cs typeface="Playfair Display Semi Bold" pitchFamily="34" charset="-120"/>
              </a:rPr>
              <a:t>Innovative Features for a Seamless Journey</a:t>
            </a:r>
            <a:endParaRPr lang="en-US" sz="3950" dirty="0"/>
          </a:p>
        </p:txBody>
      </p:sp>
      <p:sp>
        <p:nvSpPr>
          <p:cNvPr id="3" name="Shape 1"/>
          <p:cNvSpPr/>
          <p:nvPr/>
        </p:nvSpPr>
        <p:spPr>
          <a:xfrm>
            <a:off x="708422" y="1745575"/>
            <a:ext cx="7045166" cy="1616869"/>
          </a:xfrm>
          <a:prstGeom prst="roundRect">
            <a:avLst>
              <a:gd name="adj" fmla="val 6786"/>
            </a:avLst>
          </a:prstGeom>
          <a:solidFill>
            <a:srgbClr val="FFFAF6"/>
          </a:solidFill>
          <a:ln w="22860">
            <a:solidFill>
              <a:srgbClr val="E1C2C2"/>
            </a:solidFill>
            <a:prstDash val="solid"/>
          </a:ln>
          <a:effectLst>
            <a:outerShdw dist="17780" dir="2700000" algn="bl" rotWithShape="0">
              <a:srgbClr val="E1C2C2">
                <a:alpha val="100000"/>
              </a:srgbClr>
            </a:outerShdw>
          </a:effectLst>
        </p:spPr>
      </p:sp>
      <p:sp>
        <p:nvSpPr>
          <p:cNvPr id="4" name="Shape 2"/>
          <p:cNvSpPr/>
          <p:nvPr/>
        </p:nvSpPr>
        <p:spPr>
          <a:xfrm>
            <a:off x="685562" y="1745575"/>
            <a:ext cx="91440" cy="1616869"/>
          </a:xfrm>
          <a:prstGeom prst="roundRect">
            <a:avLst>
              <a:gd name="adj" fmla="val 92969"/>
            </a:avLst>
          </a:prstGeom>
          <a:solidFill>
            <a:srgbClr val="E1C2C2"/>
          </a:solidFill>
          <a:ln/>
        </p:spPr>
      </p:sp>
      <p:sp>
        <p:nvSpPr>
          <p:cNvPr id="5" name="Text 3"/>
          <p:cNvSpPr/>
          <p:nvPr/>
        </p:nvSpPr>
        <p:spPr>
          <a:xfrm>
            <a:off x="1002268" y="1970842"/>
            <a:ext cx="3723799" cy="316230"/>
          </a:xfrm>
          <a:prstGeom prst="rect">
            <a:avLst/>
          </a:prstGeom>
          <a:noFill/>
          <a:ln/>
        </p:spPr>
        <p:txBody>
          <a:bodyPr wrap="none" lIns="0" tIns="0" rIns="0" bIns="0" rtlCol="0" anchor="t"/>
          <a:lstStyle/>
          <a:p>
            <a:pPr marL="0" indent="0" algn="l">
              <a:lnSpc>
                <a:spcPts val="2450"/>
              </a:lnSpc>
              <a:buNone/>
            </a:pPr>
            <a:r>
              <a:rPr lang="en-US" sz="1950" dirty="0">
                <a:solidFill>
                  <a:srgbClr val="BE7C7B"/>
                </a:solidFill>
                <a:latin typeface="Playfair Display Semi Bold" pitchFamily="34" charset="0"/>
                <a:ea typeface="Playfair Display Semi Bold" pitchFamily="34" charset="-122"/>
                <a:cs typeface="Playfair Display Semi Bold" pitchFamily="34" charset="-120"/>
              </a:rPr>
              <a:t>Personalized Nutrition Tracking</a:t>
            </a:r>
            <a:endParaRPr lang="en-US" sz="1950" dirty="0"/>
          </a:p>
        </p:txBody>
      </p:sp>
      <p:sp>
        <p:nvSpPr>
          <p:cNvPr id="6" name="Text 4"/>
          <p:cNvSpPr/>
          <p:nvPr/>
        </p:nvSpPr>
        <p:spPr>
          <a:xfrm>
            <a:off x="1002268" y="2489478"/>
            <a:ext cx="6526054" cy="647700"/>
          </a:xfrm>
          <a:prstGeom prst="rect">
            <a:avLst/>
          </a:prstGeom>
          <a:noFill/>
          <a:ln/>
        </p:spPr>
        <p:txBody>
          <a:bodyPr wrap="square" lIns="0" tIns="0" rIns="0" bIns="0" rtlCol="0" anchor="t"/>
          <a:lstStyle/>
          <a:p>
            <a:pPr marL="0" indent="0" algn="l">
              <a:lnSpc>
                <a:spcPts val="2550"/>
              </a:lnSpc>
              <a:buNone/>
            </a:pPr>
            <a:r>
              <a:rPr lang="en-US" sz="1550" dirty="0">
                <a:solidFill>
                  <a:srgbClr val="6F655D"/>
                </a:solidFill>
                <a:latin typeface="Public Sans" pitchFamily="34" charset="0"/>
                <a:ea typeface="Public Sans" pitchFamily="34" charset="-122"/>
                <a:cs typeface="Public Sans" pitchFamily="34" charset="-120"/>
              </a:rPr>
              <a:t>Tailored dietary recommendations and tracking to support mother's recovery and lactation, ensuring optimal health for both.</a:t>
            </a:r>
            <a:endParaRPr lang="en-US" sz="1550" dirty="0"/>
          </a:p>
        </p:txBody>
      </p:sp>
      <p:sp>
        <p:nvSpPr>
          <p:cNvPr id="7" name="Shape 5"/>
          <p:cNvSpPr/>
          <p:nvPr/>
        </p:nvSpPr>
        <p:spPr>
          <a:xfrm>
            <a:off x="741875" y="3564850"/>
            <a:ext cx="7045166" cy="1616869"/>
          </a:xfrm>
          <a:prstGeom prst="roundRect">
            <a:avLst>
              <a:gd name="adj" fmla="val 6786"/>
            </a:avLst>
          </a:prstGeom>
          <a:solidFill>
            <a:srgbClr val="FFFAF6"/>
          </a:solidFill>
          <a:ln w="22860">
            <a:solidFill>
              <a:srgbClr val="CCC4EC"/>
            </a:solidFill>
            <a:prstDash val="solid"/>
          </a:ln>
          <a:effectLst>
            <a:outerShdw dist="17780" dir="2700000" algn="bl" rotWithShape="0">
              <a:srgbClr val="CCC4EC">
                <a:alpha val="100000"/>
              </a:srgbClr>
            </a:outerShdw>
          </a:effectLst>
        </p:spPr>
        <p:txBody>
          <a:bodyPr/>
          <a:lstStyle/>
          <a:p>
            <a:endParaRPr lang="en-IN" dirty="0"/>
          </a:p>
        </p:txBody>
      </p:sp>
      <p:sp>
        <p:nvSpPr>
          <p:cNvPr id="8" name="Shape 6"/>
          <p:cNvSpPr/>
          <p:nvPr/>
        </p:nvSpPr>
        <p:spPr>
          <a:xfrm>
            <a:off x="685562" y="3564850"/>
            <a:ext cx="91440" cy="1616869"/>
          </a:xfrm>
          <a:prstGeom prst="roundRect">
            <a:avLst>
              <a:gd name="adj" fmla="val 92969"/>
            </a:avLst>
          </a:prstGeom>
          <a:solidFill>
            <a:srgbClr val="CCC4EC"/>
          </a:solidFill>
          <a:ln/>
        </p:spPr>
      </p:sp>
      <p:sp>
        <p:nvSpPr>
          <p:cNvPr id="9" name="Text 7"/>
          <p:cNvSpPr/>
          <p:nvPr/>
        </p:nvSpPr>
        <p:spPr>
          <a:xfrm>
            <a:off x="1002268" y="3790117"/>
            <a:ext cx="4381619" cy="316230"/>
          </a:xfrm>
          <a:prstGeom prst="rect">
            <a:avLst/>
          </a:prstGeom>
          <a:noFill/>
          <a:ln/>
        </p:spPr>
        <p:txBody>
          <a:bodyPr wrap="none" lIns="0" tIns="0" rIns="0" bIns="0" rtlCol="0" anchor="t"/>
          <a:lstStyle/>
          <a:p>
            <a:pPr marL="0" indent="0" algn="l">
              <a:lnSpc>
                <a:spcPts val="2450"/>
              </a:lnSpc>
              <a:buNone/>
            </a:pPr>
            <a:r>
              <a:rPr lang="en-US" sz="1950" dirty="0">
                <a:solidFill>
                  <a:srgbClr val="BE7C7B"/>
                </a:solidFill>
                <a:latin typeface="Playfair Display Semi Bold" pitchFamily="34" charset="0"/>
                <a:ea typeface="Playfair Display Semi Bold" pitchFamily="34" charset="-122"/>
                <a:cs typeface="Playfair Display Semi Bold" pitchFamily="34" charset="-120"/>
              </a:rPr>
              <a:t>Cultural Wisdom &amp; Scientific Backing(Future expansion)</a:t>
            </a:r>
            <a:endParaRPr lang="en-US" sz="1950" dirty="0"/>
          </a:p>
        </p:txBody>
      </p:sp>
      <p:sp>
        <p:nvSpPr>
          <p:cNvPr id="10" name="Text 8"/>
          <p:cNvSpPr/>
          <p:nvPr/>
        </p:nvSpPr>
        <p:spPr>
          <a:xfrm>
            <a:off x="1002268" y="4308753"/>
            <a:ext cx="6526054" cy="647700"/>
          </a:xfrm>
          <a:prstGeom prst="rect">
            <a:avLst/>
          </a:prstGeom>
          <a:noFill/>
          <a:ln/>
        </p:spPr>
        <p:txBody>
          <a:bodyPr wrap="square" lIns="0" tIns="0" rIns="0" bIns="0" rtlCol="0" anchor="t"/>
          <a:lstStyle/>
          <a:p>
            <a:pPr marL="0" indent="0" algn="l">
              <a:lnSpc>
                <a:spcPts val="2550"/>
              </a:lnSpc>
              <a:buNone/>
            </a:pPr>
            <a:r>
              <a:rPr lang="en-US" sz="1550" dirty="0">
                <a:solidFill>
                  <a:srgbClr val="6F655D"/>
                </a:solidFill>
                <a:latin typeface="Public Sans" pitchFamily="34" charset="0"/>
                <a:ea typeface="Public Sans" pitchFamily="34" charset="-122"/>
                <a:cs typeface="Public Sans" pitchFamily="34" charset="-120"/>
              </a:rPr>
              <a:t>Dashboard pop-ups explain the scientific basis behind traditional postnatal practices, bridging ancient wisdom with modern science.</a:t>
            </a:r>
            <a:endParaRPr lang="en-US" sz="1550" dirty="0"/>
          </a:p>
        </p:txBody>
      </p:sp>
      <p:sp>
        <p:nvSpPr>
          <p:cNvPr id="11" name="Shape 9"/>
          <p:cNvSpPr/>
          <p:nvPr/>
        </p:nvSpPr>
        <p:spPr>
          <a:xfrm>
            <a:off x="708422" y="5384125"/>
            <a:ext cx="7045166" cy="1616869"/>
          </a:xfrm>
          <a:prstGeom prst="roundRect">
            <a:avLst>
              <a:gd name="adj" fmla="val 6786"/>
            </a:avLst>
          </a:prstGeom>
          <a:solidFill>
            <a:srgbClr val="FFFAF6"/>
          </a:solidFill>
          <a:ln w="22860">
            <a:solidFill>
              <a:srgbClr val="B4DAE4"/>
            </a:solidFill>
            <a:prstDash val="solid"/>
          </a:ln>
          <a:effectLst>
            <a:outerShdw dist="17780" dir="2700000" algn="bl" rotWithShape="0">
              <a:srgbClr val="B4DAE4">
                <a:alpha val="100000"/>
              </a:srgbClr>
            </a:outerShdw>
          </a:effectLst>
        </p:spPr>
      </p:sp>
      <p:sp>
        <p:nvSpPr>
          <p:cNvPr id="12" name="Shape 10"/>
          <p:cNvSpPr/>
          <p:nvPr/>
        </p:nvSpPr>
        <p:spPr>
          <a:xfrm>
            <a:off x="685562" y="5384125"/>
            <a:ext cx="91440" cy="1616869"/>
          </a:xfrm>
          <a:prstGeom prst="roundRect">
            <a:avLst>
              <a:gd name="adj" fmla="val 92969"/>
            </a:avLst>
          </a:prstGeom>
          <a:solidFill>
            <a:srgbClr val="B4DAE4"/>
          </a:solidFill>
          <a:ln/>
        </p:spPr>
      </p:sp>
      <p:sp>
        <p:nvSpPr>
          <p:cNvPr id="13" name="Text 11"/>
          <p:cNvSpPr/>
          <p:nvPr/>
        </p:nvSpPr>
        <p:spPr>
          <a:xfrm>
            <a:off x="1002268" y="5609392"/>
            <a:ext cx="2697599" cy="316230"/>
          </a:xfrm>
          <a:prstGeom prst="rect">
            <a:avLst/>
          </a:prstGeom>
          <a:noFill/>
          <a:ln/>
        </p:spPr>
        <p:txBody>
          <a:bodyPr wrap="none" lIns="0" tIns="0" rIns="0" bIns="0" rtlCol="0" anchor="t"/>
          <a:lstStyle/>
          <a:p>
            <a:pPr marL="0" indent="0" algn="l">
              <a:lnSpc>
                <a:spcPts val="2450"/>
              </a:lnSpc>
              <a:buNone/>
            </a:pPr>
            <a:r>
              <a:rPr lang="en-US" sz="1950" dirty="0">
                <a:solidFill>
                  <a:srgbClr val="BE7C7B"/>
                </a:solidFill>
                <a:latin typeface="Playfair Display Semi Bold" pitchFamily="34" charset="0"/>
                <a:ea typeface="Playfair Display Semi Bold" pitchFamily="34" charset="-122"/>
                <a:cs typeface="Playfair Display Semi Bold" pitchFamily="34" charset="-120"/>
              </a:rPr>
              <a:t>Red Flag Early Warning</a:t>
            </a:r>
            <a:endParaRPr lang="en-US" sz="1950" dirty="0"/>
          </a:p>
        </p:txBody>
      </p:sp>
      <p:sp>
        <p:nvSpPr>
          <p:cNvPr id="14" name="Text 12"/>
          <p:cNvSpPr/>
          <p:nvPr/>
        </p:nvSpPr>
        <p:spPr>
          <a:xfrm>
            <a:off x="1002268" y="6128028"/>
            <a:ext cx="6526054" cy="647700"/>
          </a:xfrm>
          <a:prstGeom prst="rect">
            <a:avLst/>
          </a:prstGeom>
          <a:noFill/>
          <a:ln/>
        </p:spPr>
        <p:txBody>
          <a:bodyPr wrap="square" lIns="0" tIns="0" rIns="0" bIns="0" rtlCol="0" anchor="t"/>
          <a:lstStyle/>
          <a:p>
            <a:pPr marL="0" indent="0" algn="l">
              <a:lnSpc>
                <a:spcPts val="2550"/>
              </a:lnSpc>
              <a:buNone/>
            </a:pPr>
            <a:r>
              <a:rPr lang="en-US" sz="1550" dirty="0">
                <a:solidFill>
                  <a:srgbClr val="6F655D"/>
                </a:solidFill>
                <a:latin typeface="Public Sans" pitchFamily="34" charset="0"/>
                <a:ea typeface="Public Sans" pitchFamily="34" charset="-122"/>
                <a:cs typeface="Public Sans" pitchFamily="34" charset="-120"/>
              </a:rPr>
              <a:t>An intelligent system that identifies potential health concerns based on user input, enabling timely intervention and care.</a:t>
            </a:r>
            <a:endParaRPr lang="en-US" sz="1550" dirty="0"/>
          </a:p>
        </p:txBody>
      </p:sp>
      <p:pic>
        <p:nvPicPr>
          <p:cNvPr id="17" name="Picture 16" descr="A screenshot of a cell phone&#10;&#10;AI-generated content may be incorrect.">
            <a:extLst>
              <a:ext uri="{FF2B5EF4-FFF2-40B4-BE49-F238E27FC236}">
                <a16:creationId xmlns:a16="http://schemas.microsoft.com/office/drawing/2014/main" id="{196FC52D-82E8-AF87-95BB-08506AEEC087}"/>
              </a:ext>
            </a:extLst>
          </p:cNvPr>
          <p:cNvPicPr>
            <a:picLocks noChangeAspect="1"/>
          </p:cNvPicPr>
          <p:nvPr/>
        </p:nvPicPr>
        <p:blipFill>
          <a:blip r:embed="rId3"/>
          <a:stretch>
            <a:fillRect/>
          </a:stretch>
        </p:blipFill>
        <p:spPr>
          <a:xfrm>
            <a:off x="11285035" y="1564320"/>
            <a:ext cx="2636944" cy="5870065"/>
          </a:xfrm>
          <a:prstGeom prst="rect">
            <a:avLst/>
          </a:prstGeom>
        </p:spPr>
      </p:pic>
      <p:pic>
        <p:nvPicPr>
          <p:cNvPr id="19" name="Picture 18" descr="A screenshot of a phone&#10;&#10;AI-generated content may be incorrect.">
            <a:extLst>
              <a:ext uri="{FF2B5EF4-FFF2-40B4-BE49-F238E27FC236}">
                <a16:creationId xmlns:a16="http://schemas.microsoft.com/office/drawing/2014/main" id="{258C2AB4-7CCA-46AA-4649-5306234D595E}"/>
              </a:ext>
            </a:extLst>
          </p:cNvPr>
          <p:cNvPicPr>
            <a:picLocks noChangeAspect="1"/>
          </p:cNvPicPr>
          <p:nvPr/>
        </p:nvPicPr>
        <p:blipFill>
          <a:blip r:embed="rId4"/>
          <a:stretch>
            <a:fillRect/>
          </a:stretch>
        </p:blipFill>
        <p:spPr>
          <a:xfrm>
            <a:off x="8012307" y="1438321"/>
            <a:ext cx="2950583" cy="656825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968579" y="1062871"/>
            <a:ext cx="10693241" cy="708779"/>
          </a:xfrm>
          <a:prstGeom prst="rect">
            <a:avLst/>
          </a:prstGeom>
          <a:noFill/>
          <a:ln/>
        </p:spPr>
        <p:txBody>
          <a:bodyPr wrap="none" lIns="0" tIns="0" rIns="0" bIns="0" rtlCol="0" anchor="t"/>
          <a:lstStyle/>
          <a:p>
            <a:pPr marL="0" indent="0" algn="ctr">
              <a:lnSpc>
                <a:spcPts val="5550"/>
              </a:lnSpc>
              <a:buNone/>
            </a:pPr>
            <a:r>
              <a:rPr lang="en-US" sz="4450" dirty="0">
                <a:solidFill>
                  <a:srgbClr val="BE7C7B"/>
                </a:solidFill>
                <a:latin typeface="Playfair Display Semi Bold" pitchFamily="34" charset="0"/>
                <a:ea typeface="Playfair Display Semi Bold" pitchFamily="34" charset="-122"/>
                <a:cs typeface="Playfair Display Semi Bold" pitchFamily="34" charset="-120"/>
              </a:rPr>
              <a:t>Market Potential: A Growing Opportunity</a:t>
            </a:r>
            <a:endParaRPr lang="en-US" sz="4450" dirty="0"/>
          </a:p>
        </p:txBody>
      </p:sp>
      <p:sp>
        <p:nvSpPr>
          <p:cNvPr id="3" name="Text 1"/>
          <p:cNvSpPr/>
          <p:nvPr/>
        </p:nvSpPr>
        <p:spPr>
          <a:xfrm>
            <a:off x="1743789" y="3543538"/>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B05B5C"/>
                </a:solidFill>
                <a:latin typeface="Playfair Display Semi Bold" pitchFamily="34" charset="0"/>
                <a:ea typeface="Playfair Display Semi Bold" pitchFamily="34" charset="-122"/>
                <a:cs typeface="Playfair Display Semi Bold" pitchFamily="34" charset="-120"/>
              </a:rPr>
              <a:t>Global New Mothers</a:t>
            </a:r>
            <a:endParaRPr lang="en-US" sz="2200" dirty="0"/>
          </a:p>
        </p:txBody>
      </p:sp>
      <p:sp>
        <p:nvSpPr>
          <p:cNvPr id="4" name="Text 2"/>
          <p:cNvSpPr/>
          <p:nvPr/>
        </p:nvSpPr>
        <p:spPr>
          <a:xfrm>
            <a:off x="793790" y="4033957"/>
            <a:ext cx="3785235" cy="1814513"/>
          </a:xfrm>
          <a:prstGeom prst="rect">
            <a:avLst/>
          </a:prstGeom>
          <a:noFill/>
          <a:ln/>
        </p:spPr>
        <p:txBody>
          <a:bodyPr wrap="square" lIns="0" tIns="0" rIns="0" bIns="0" rtlCol="0" anchor="t"/>
          <a:lstStyle/>
          <a:p>
            <a:pPr marL="0" indent="0" algn="r">
              <a:lnSpc>
                <a:spcPts val="2850"/>
              </a:lnSpc>
              <a:buNone/>
            </a:pPr>
            <a:r>
              <a:rPr lang="en-US" sz="1750" dirty="0">
                <a:solidFill>
                  <a:srgbClr val="6F655D"/>
                </a:solidFill>
                <a:latin typeface="Public Sans" pitchFamily="34" charset="0"/>
                <a:ea typeface="Public Sans" pitchFamily="34" charset="-122"/>
                <a:cs typeface="Public Sans" pitchFamily="34" charset="-120"/>
              </a:rPr>
              <a:t>~140 million babies born annually worldwide. India alone contributes ~25 million, representing a massive market of first-time mothers seeking digital guidance.</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pic>
        <p:nvPicPr>
          <p:cNvPr id="6" name="Image 1" descr="preencoded.png"/>
          <p:cNvPicPr>
            <a:picLocks noChangeAspect="1"/>
          </p:cNvPicPr>
          <p:nvPr/>
        </p:nvPicPr>
        <p:blipFill>
          <a:blip r:embed="rId4"/>
          <a:stretch>
            <a:fillRect/>
          </a:stretch>
        </p:blipFill>
        <p:spPr>
          <a:xfrm>
            <a:off x="5547717" y="4483775"/>
            <a:ext cx="339328" cy="424220"/>
          </a:xfrm>
          <a:prstGeom prst="rect">
            <a:avLst/>
          </a:prstGeom>
        </p:spPr>
      </p:pic>
      <p:sp>
        <p:nvSpPr>
          <p:cNvPr id="7" name="Text 3"/>
          <p:cNvSpPr/>
          <p:nvPr/>
        </p:nvSpPr>
        <p:spPr>
          <a:xfrm>
            <a:off x="9937790" y="2225278"/>
            <a:ext cx="3898821" cy="708660"/>
          </a:xfrm>
          <a:prstGeom prst="rect">
            <a:avLst/>
          </a:prstGeom>
          <a:noFill/>
          <a:ln/>
        </p:spPr>
        <p:txBody>
          <a:bodyPr wrap="square" lIns="0" tIns="0" rIns="0" bIns="0" rtlCol="0" anchor="t"/>
          <a:lstStyle/>
          <a:p>
            <a:pPr marL="0" indent="0" algn="l">
              <a:lnSpc>
                <a:spcPts val="2750"/>
              </a:lnSpc>
              <a:buNone/>
            </a:pPr>
            <a:r>
              <a:rPr lang="en-US" sz="2200" dirty="0">
                <a:solidFill>
                  <a:srgbClr val="B05B5C"/>
                </a:solidFill>
                <a:latin typeface="Playfair Display Semi Bold" pitchFamily="34" charset="0"/>
                <a:ea typeface="Playfair Display Semi Bold" pitchFamily="34" charset="-122"/>
                <a:cs typeface="Playfair Display Semi Bold" pitchFamily="34" charset="-120"/>
              </a:rPr>
              <a:t>Digital Health &amp; FemTech Boom</a:t>
            </a:r>
            <a:endParaRPr lang="en-US" sz="2200" dirty="0"/>
          </a:p>
        </p:txBody>
      </p:sp>
      <p:sp>
        <p:nvSpPr>
          <p:cNvPr id="8" name="Text 4"/>
          <p:cNvSpPr/>
          <p:nvPr/>
        </p:nvSpPr>
        <p:spPr>
          <a:xfrm>
            <a:off x="9937790" y="3070027"/>
            <a:ext cx="3898821" cy="1451610"/>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Global FemTech projected to exceed $100B by 2030. Parenting and baby care apps already a $3-5B market with double-digit CAGR.</a:t>
            </a:r>
            <a:endParaRPr lang="en-US" sz="1750" dirty="0"/>
          </a:p>
        </p:txBody>
      </p:sp>
      <p:pic>
        <p:nvPicPr>
          <p:cNvPr id="9" name="Image 2" descr="preencoded.png"/>
          <p:cNvPicPr>
            <a:picLocks noChangeAspect="1"/>
          </p:cNvPicPr>
          <p:nvPr/>
        </p:nvPicPr>
        <p:blipFill>
          <a:blip r:embed="rId5"/>
          <a:stretch>
            <a:fillRect/>
          </a:stretch>
        </p:blipFill>
        <p:spPr>
          <a:xfrm>
            <a:off x="5032653" y="2413516"/>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7944326" y="3100149"/>
            <a:ext cx="339328" cy="424220"/>
          </a:xfrm>
          <a:prstGeom prst="rect">
            <a:avLst/>
          </a:prstGeom>
        </p:spPr>
      </p:pic>
      <p:sp>
        <p:nvSpPr>
          <p:cNvPr id="11" name="Text 5"/>
          <p:cNvSpPr/>
          <p:nvPr/>
        </p:nvSpPr>
        <p:spPr>
          <a:xfrm>
            <a:off x="9937790" y="4861798"/>
            <a:ext cx="3432453" cy="354330"/>
          </a:xfrm>
          <a:prstGeom prst="rect">
            <a:avLst/>
          </a:prstGeom>
          <a:noFill/>
          <a:ln/>
        </p:spPr>
        <p:txBody>
          <a:bodyPr wrap="none" lIns="0" tIns="0" rIns="0" bIns="0" rtlCol="0" anchor="t"/>
          <a:lstStyle/>
          <a:p>
            <a:pPr marL="0" indent="0" algn="l">
              <a:lnSpc>
                <a:spcPts val="2750"/>
              </a:lnSpc>
              <a:buNone/>
            </a:pPr>
            <a:r>
              <a:rPr lang="en-US" sz="2200" dirty="0">
                <a:solidFill>
                  <a:srgbClr val="B05B5C"/>
                </a:solidFill>
                <a:latin typeface="Playfair Display Semi Bold" pitchFamily="34" charset="0"/>
                <a:ea typeface="Playfair Display Semi Bold" pitchFamily="34" charset="-122"/>
                <a:cs typeface="Playfair Display Semi Bold" pitchFamily="34" charset="-120"/>
              </a:rPr>
              <a:t>Untapped Postpartum Gap</a:t>
            </a:r>
            <a:endParaRPr lang="en-US" sz="2200" dirty="0"/>
          </a:p>
        </p:txBody>
      </p:sp>
      <p:sp>
        <p:nvSpPr>
          <p:cNvPr id="12" name="Text 6"/>
          <p:cNvSpPr/>
          <p:nvPr/>
        </p:nvSpPr>
        <p:spPr>
          <a:xfrm>
            <a:off x="9937790" y="5352217"/>
            <a:ext cx="3898821" cy="1814513"/>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Over 70% of apps focus on pregnancy, leaving postpartum emotional health, recovery, and combined mom-baby guidance largely unaddressed.</a:t>
            </a:r>
            <a:endParaRPr lang="en-US" sz="1750" dirty="0"/>
          </a:p>
        </p:txBody>
      </p:sp>
      <p:pic>
        <p:nvPicPr>
          <p:cNvPr id="13" name="Image 4" descr="preencoded.png"/>
          <p:cNvPicPr>
            <a:picLocks noChangeAspect="1"/>
          </p:cNvPicPr>
          <p:nvPr/>
        </p:nvPicPr>
        <p:blipFill>
          <a:blip r:embed="rId7"/>
          <a:stretch>
            <a:fillRect/>
          </a:stretch>
        </p:blipFill>
        <p:spPr>
          <a:xfrm>
            <a:off x="5032653" y="2413516"/>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7944326" y="5867400"/>
            <a:ext cx="339328" cy="4242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sp>
        <p:nvSpPr>
          <p:cNvPr id="3" name="Text 0"/>
          <p:cNvSpPr/>
          <p:nvPr/>
        </p:nvSpPr>
        <p:spPr>
          <a:xfrm>
            <a:off x="6206847" y="674013"/>
            <a:ext cx="7703106" cy="1286351"/>
          </a:xfrm>
          <a:prstGeom prst="rect">
            <a:avLst/>
          </a:prstGeom>
          <a:noFill/>
          <a:ln/>
        </p:spPr>
        <p:txBody>
          <a:bodyPr wrap="square" lIns="0" tIns="0" rIns="0" bIns="0" rtlCol="0" anchor="t"/>
          <a:lstStyle/>
          <a:p>
            <a:pPr marL="0" indent="0" algn="ctr">
              <a:lnSpc>
                <a:spcPts val="5050"/>
              </a:lnSpc>
              <a:buNone/>
            </a:pPr>
            <a:r>
              <a:rPr lang="en-US" sz="4050" dirty="0">
                <a:solidFill>
                  <a:srgbClr val="BE7C7B"/>
                </a:solidFill>
                <a:latin typeface="Playfair Display Semi Bold" pitchFamily="34" charset="0"/>
                <a:ea typeface="Playfair Display Semi Bold" pitchFamily="34" charset="-122"/>
                <a:cs typeface="Playfair Display Semi Bold" pitchFamily="34" charset="-120"/>
              </a:rPr>
              <a:t>Scalability: Reaching Every Mother</a:t>
            </a:r>
            <a:endParaRPr lang="en-US" sz="4050" dirty="0"/>
          </a:p>
        </p:txBody>
      </p:sp>
      <p:sp>
        <p:nvSpPr>
          <p:cNvPr id="4" name="Shape 1"/>
          <p:cNvSpPr/>
          <p:nvPr/>
        </p:nvSpPr>
        <p:spPr>
          <a:xfrm>
            <a:off x="6206847" y="2269093"/>
            <a:ext cx="823317" cy="1844516"/>
          </a:xfrm>
          <a:prstGeom prst="roundRect">
            <a:avLst>
              <a:gd name="adj" fmla="val 360028"/>
            </a:avLst>
          </a:prstGeom>
          <a:solidFill>
            <a:srgbClr val="E1C2C2">
              <a:alpha val="50000"/>
            </a:srgbClr>
          </a:solidFill>
          <a:ln w="7620">
            <a:solidFill>
              <a:srgbClr val="C7A8A8"/>
            </a:solidFill>
            <a:prstDash val="solid"/>
          </a:ln>
          <a:effectLst>
            <a:outerShdw dist="19050" dir="2700000" algn="bl" rotWithShape="0">
              <a:srgbClr val="C7A8A8">
                <a:alpha val="100000"/>
              </a:srgbClr>
            </a:outerShdw>
          </a:effectLst>
        </p:spPr>
      </p:sp>
      <p:pic>
        <p:nvPicPr>
          <p:cNvPr id="5" name="Image 1" descr="preencoded.png"/>
          <p:cNvPicPr>
            <a:picLocks noChangeAspect="1"/>
          </p:cNvPicPr>
          <p:nvPr/>
        </p:nvPicPr>
        <p:blipFill>
          <a:blip r:embed="rId4"/>
          <a:stretch>
            <a:fillRect/>
          </a:stretch>
        </p:blipFill>
        <p:spPr>
          <a:xfrm>
            <a:off x="6464141" y="2998351"/>
            <a:ext cx="308729" cy="385882"/>
          </a:xfrm>
          <a:prstGeom prst="rect">
            <a:avLst/>
          </a:prstGeom>
        </p:spPr>
      </p:pic>
      <p:sp>
        <p:nvSpPr>
          <p:cNvPr id="6" name="Text 2"/>
          <p:cNvSpPr/>
          <p:nvPr/>
        </p:nvSpPr>
        <p:spPr>
          <a:xfrm>
            <a:off x="7235904" y="2474833"/>
            <a:ext cx="2573060" cy="321588"/>
          </a:xfrm>
          <a:prstGeom prst="rect">
            <a:avLst/>
          </a:prstGeom>
          <a:noFill/>
          <a:ln/>
        </p:spPr>
        <p:txBody>
          <a:bodyPr wrap="none" lIns="0" tIns="0" rIns="0" bIns="0" rtlCol="0" anchor="t"/>
          <a:lstStyle/>
          <a:p>
            <a:pPr marL="0" indent="0" algn="l">
              <a:lnSpc>
                <a:spcPts val="2500"/>
              </a:lnSpc>
              <a:buNone/>
            </a:pPr>
            <a:r>
              <a:rPr lang="en-US" sz="2000" dirty="0">
                <a:solidFill>
                  <a:srgbClr val="BE7C7B"/>
                </a:solidFill>
                <a:latin typeface="Playfair Display Semi Bold" pitchFamily="34" charset="0"/>
                <a:ea typeface="Playfair Display Semi Bold" pitchFamily="34" charset="-122"/>
                <a:cs typeface="Playfair Display Semi Bold" pitchFamily="34" charset="-120"/>
              </a:rPr>
              <a:t>Tiered Expansion</a:t>
            </a:r>
            <a:endParaRPr lang="en-US" sz="2000" dirty="0"/>
          </a:p>
        </p:txBody>
      </p:sp>
      <p:sp>
        <p:nvSpPr>
          <p:cNvPr id="7" name="Text 3"/>
          <p:cNvSpPr/>
          <p:nvPr/>
        </p:nvSpPr>
        <p:spPr>
          <a:xfrm>
            <a:off x="7235904" y="2919889"/>
            <a:ext cx="6674048" cy="987981"/>
          </a:xfrm>
          <a:prstGeom prst="rect">
            <a:avLst/>
          </a:prstGeom>
          <a:noFill/>
          <a:ln/>
        </p:spPr>
        <p:txBody>
          <a:bodyPr wrap="squar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Starting with tech-savvy urban Indian mothers, then expanding to semi-urban and rural areas with localized interfaces, and finally global rollout.</a:t>
            </a:r>
            <a:endParaRPr lang="en-US" sz="1600" dirty="0"/>
          </a:p>
        </p:txBody>
      </p:sp>
      <p:sp>
        <p:nvSpPr>
          <p:cNvPr id="8" name="Shape 4"/>
          <p:cNvSpPr/>
          <p:nvPr/>
        </p:nvSpPr>
        <p:spPr>
          <a:xfrm>
            <a:off x="6206847" y="4319349"/>
            <a:ext cx="823317" cy="1515189"/>
          </a:xfrm>
          <a:prstGeom prst="roundRect">
            <a:avLst>
              <a:gd name="adj" fmla="val 360028"/>
            </a:avLst>
          </a:prstGeom>
          <a:solidFill>
            <a:srgbClr val="CCC4EC">
              <a:alpha val="50000"/>
            </a:srgbClr>
          </a:solidFill>
          <a:ln w="7620">
            <a:solidFill>
              <a:srgbClr val="B2AAD2"/>
            </a:solidFill>
            <a:prstDash val="solid"/>
          </a:ln>
          <a:effectLst>
            <a:outerShdw dist="19050" dir="2700000" algn="bl" rotWithShape="0">
              <a:srgbClr val="B2AAD2">
                <a:alpha val="100000"/>
              </a:srgbClr>
            </a:outerShdw>
          </a:effectLst>
        </p:spPr>
      </p:sp>
      <p:pic>
        <p:nvPicPr>
          <p:cNvPr id="9" name="Image 2" descr="preencoded.png"/>
          <p:cNvPicPr>
            <a:picLocks noChangeAspect="1"/>
          </p:cNvPicPr>
          <p:nvPr/>
        </p:nvPicPr>
        <p:blipFill>
          <a:blip r:embed="rId5"/>
          <a:stretch>
            <a:fillRect/>
          </a:stretch>
        </p:blipFill>
        <p:spPr>
          <a:xfrm>
            <a:off x="6464141" y="4883944"/>
            <a:ext cx="308729" cy="385882"/>
          </a:xfrm>
          <a:prstGeom prst="rect">
            <a:avLst/>
          </a:prstGeom>
        </p:spPr>
      </p:pic>
      <p:sp>
        <p:nvSpPr>
          <p:cNvPr id="10" name="Text 5"/>
          <p:cNvSpPr/>
          <p:nvPr/>
        </p:nvSpPr>
        <p:spPr>
          <a:xfrm>
            <a:off x="7235904" y="4525089"/>
            <a:ext cx="2862620" cy="321588"/>
          </a:xfrm>
          <a:prstGeom prst="rect">
            <a:avLst/>
          </a:prstGeom>
          <a:noFill/>
          <a:ln/>
        </p:spPr>
        <p:txBody>
          <a:bodyPr wrap="none" lIns="0" tIns="0" rIns="0" bIns="0" rtlCol="0" anchor="t"/>
          <a:lstStyle/>
          <a:p>
            <a:pPr marL="0" indent="0" algn="l">
              <a:lnSpc>
                <a:spcPts val="2500"/>
              </a:lnSpc>
              <a:buNone/>
            </a:pPr>
            <a:r>
              <a:rPr lang="en-US" sz="2000" dirty="0">
                <a:solidFill>
                  <a:srgbClr val="BE7C7B"/>
                </a:solidFill>
                <a:latin typeface="Playfair Display Semi Bold" pitchFamily="34" charset="0"/>
                <a:ea typeface="Playfair Display Semi Bold" pitchFamily="34" charset="-122"/>
                <a:cs typeface="Playfair Display Semi Bold" pitchFamily="34" charset="-120"/>
              </a:rPr>
              <a:t>Diverse Revenue Models</a:t>
            </a:r>
            <a:endParaRPr lang="en-US" sz="2000" dirty="0"/>
          </a:p>
        </p:txBody>
      </p:sp>
      <p:sp>
        <p:nvSpPr>
          <p:cNvPr id="11" name="Text 6"/>
          <p:cNvSpPr/>
          <p:nvPr/>
        </p:nvSpPr>
        <p:spPr>
          <a:xfrm>
            <a:off x="7235904" y="4970145"/>
            <a:ext cx="6674048" cy="658654"/>
          </a:xfrm>
          <a:prstGeom prst="rect">
            <a:avLst/>
          </a:prstGeom>
          <a:noFill/>
          <a:ln/>
        </p:spPr>
        <p:txBody>
          <a:bodyPr wrap="squar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Freemium model, partnerships with hospitals and maternity brands, and a curated community marketplace for mom-baby products.</a:t>
            </a:r>
            <a:endParaRPr lang="en-US" sz="1600" dirty="0"/>
          </a:p>
        </p:txBody>
      </p:sp>
      <p:sp>
        <p:nvSpPr>
          <p:cNvPr id="12" name="Shape 7"/>
          <p:cNvSpPr/>
          <p:nvPr/>
        </p:nvSpPr>
        <p:spPr>
          <a:xfrm>
            <a:off x="6206847" y="6040279"/>
            <a:ext cx="823317" cy="1515189"/>
          </a:xfrm>
          <a:prstGeom prst="roundRect">
            <a:avLst>
              <a:gd name="adj" fmla="val 360028"/>
            </a:avLst>
          </a:prstGeom>
          <a:solidFill>
            <a:srgbClr val="B4DAE4">
              <a:alpha val="50000"/>
            </a:srgbClr>
          </a:solidFill>
          <a:ln w="7620">
            <a:solidFill>
              <a:srgbClr val="9AC0CA"/>
            </a:solidFill>
            <a:prstDash val="solid"/>
          </a:ln>
          <a:effectLst>
            <a:outerShdw dist="19050" dir="2700000" algn="bl" rotWithShape="0">
              <a:srgbClr val="9AC0CA">
                <a:alpha val="100000"/>
              </a:srgbClr>
            </a:outerShdw>
          </a:effectLst>
        </p:spPr>
      </p:sp>
      <p:pic>
        <p:nvPicPr>
          <p:cNvPr id="13" name="Image 3" descr="preencoded.png"/>
          <p:cNvPicPr>
            <a:picLocks noChangeAspect="1"/>
          </p:cNvPicPr>
          <p:nvPr/>
        </p:nvPicPr>
        <p:blipFill>
          <a:blip r:embed="rId6"/>
          <a:stretch>
            <a:fillRect/>
          </a:stretch>
        </p:blipFill>
        <p:spPr>
          <a:xfrm>
            <a:off x="6464141" y="6604873"/>
            <a:ext cx="308729" cy="385882"/>
          </a:xfrm>
          <a:prstGeom prst="rect">
            <a:avLst/>
          </a:prstGeom>
        </p:spPr>
      </p:pic>
      <p:sp>
        <p:nvSpPr>
          <p:cNvPr id="14" name="Text 8"/>
          <p:cNvSpPr/>
          <p:nvPr/>
        </p:nvSpPr>
        <p:spPr>
          <a:xfrm>
            <a:off x="7235904" y="6246019"/>
            <a:ext cx="3193137" cy="321588"/>
          </a:xfrm>
          <a:prstGeom prst="rect">
            <a:avLst/>
          </a:prstGeom>
          <a:noFill/>
          <a:ln/>
        </p:spPr>
        <p:txBody>
          <a:bodyPr wrap="none" lIns="0" tIns="0" rIns="0" bIns="0" rtlCol="0" anchor="t"/>
          <a:lstStyle/>
          <a:p>
            <a:pPr marL="0" indent="0" algn="l">
              <a:lnSpc>
                <a:spcPts val="2500"/>
              </a:lnSpc>
              <a:buNone/>
            </a:pPr>
            <a:r>
              <a:rPr lang="en-US" sz="2000" dirty="0">
                <a:solidFill>
                  <a:srgbClr val="BE7C7B"/>
                </a:solidFill>
                <a:latin typeface="Playfair Display Semi Bold" pitchFamily="34" charset="0"/>
                <a:ea typeface="Playfair Display Semi Bold" pitchFamily="34" charset="-122"/>
                <a:cs typeface="Playfair Display Semi Bold" pitchFamily="34" charset="-120"/>
              </a:rPr>
              <a:t>Robust Tech Infrastructure</a:t>
            </a:r>
            <a:endParaRPr lang="en-US" sz="2000" dirty="0"/>
          </a:p>
        </p:txBody>
      </p:sp>
      <p:sp>
        <p:nvSpPr>
          <p:cNvPr id="15" name="Text 9"/>
          <p:cNvSpPr/>
          <p:nvPr/>
        </p:nvSpPr>
        <p:spPr>
          <a:xfrm>
            <a:off x="7235904" y="6691074"/>
            <a:ext cx="6674048" cy="658654"/>
          </a:xfrm>
          <a:prstGeom prst="rect">
            <a:avLst/>
          </a:prstGeom>
          <a:noFill/>
          <a:ln/>
        </p:spPr>
        <p:txBody>
          <a:bodyPr wrap="square" lIns="0" tIns="0" rIns="0" bIns="0" rtlCol="0" anchor="t"/>
          <a:lstStyle/>
          <a:p>
            <a:pPr marL="0" indent="0" algn="l">
              <a:lnSpc>
                <a:spcPts val="2550"/>
              </a:lnSpc>
              <a:buNone/>
            </a:pPr>
            <a:r>
              <a:rPr lang="en-US" sz="1600" dirty="0">
                <a:solidFill>
                  <a:srgbClr val="6F655D"/>
                </a:solidFill>
                <a:latin typeface="Public Sans" pitchFamily="34" charset="0"/>
                <a:ea typeface="Public Sans" pitchFamily="34" charset="-122"/>
                <a:cs typeface="Public Sans" pitchFamily="34" charset="-120"/>
              </a:rPr>
              <a:t>Cloud-native architecture and AI personalization ensure seamless scalability to millions of users without significant cost per user.</a:t>
            </a: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503658" y="491966"/>
            <a:ext cx="5623084" cy="559118"/>
          </a:xfrm>
          <a:prstGeom prst="rect">
            <a:avLst/>
          </a:prstGeom>
          <a:noFill/>
          <a:ln/>
        </p:spPr>
        <p:txBody>
          <a:bodyPr wrap="none" lIns="0" tIns="0" rIns="0" bIns="0" rtlCol="0" anchor="t"/>
          <a:lstStyle/>
          <a:p>
            <a:pPr marL="0" indent="0" algn="ctr">
              <a:lnSpc>
                <a:spcPts val="4400"/>
              </a:lnSpc>
              <a:buNone/>
            </a:pPr>
            <a:r>
              <a:rPr lang="en-US" sz="3500" dirty="0">
                <a:solidFill>
                  <a:srgbClr val="BE7C7B"/>
                </a:solidFill>
                <a:latin typeface="Playfair Display Semi Bold" pitchFamily="34" charset="0"/>
                <a:ea typeface="Playfair Display Semi Bold" pitchFamily="34" charset="-122"/>
                <a:cs typeface="Playfair Display Semi Bold" pitchFamily="34" charset="-120"/>
              </a:rPr>
              <a:t>Our Competitive Advantage</a:t>
            </a:r>
            <a:endParaRPr lang="en-US" sz="3500" dirty="0"/>
          </a:p>
        </p:txBody>
      </p:sp>
      <p:pic>
        <p:nvPicPr>
          <p:cNvPr id="3" name="Image 0" descr="preencoded.png"/>
          <p:cNvPicPr>
            <a:picLocks noChangeAspect="1"/>
          </p:cNvPicPr>
          <p:nvPr/>
        </p:nvPicPr>
        <p:blipFill>
          <a:blip r:embed="rId3"/>
          <a:stretch>
            <a:fillRect/>
          </a:stretch>
        </p:blipFill>
        <p:spPr>
          <a:xfrm>
            <a:off x="626269" y="1520666"/>
            <a:ext cx="6470690" cy="6470690"/>
          </a:xfrm>
          <a:prstGeom prst="rect">
            <a:avLst/>
          </a:prstGeom>
        </p:spPr>
      </p:pic>
      <p:sp>
        <p:nvSpPr>
          <p:cNvPr id="4" name="Shape 1"/>
          <p:cNvSpPr/>
          <p:nvPr/>
        </p:nvSpPr>
        <p:spPr>
          <a:xfrm>
            <a:off x="7541062" y="1520666"/>
            <a:ext cx="402550" cy="402550"/>
          </a:xfrm>
          <a:prstGeom prst="roundRect">
            <a:avLst>
              <a:gd name="adj" fmla="val 18669"/>
            </a:avLst>
          </a:prstGeom>
          <a:solidFill>
            <a:srgbClr val="E1C2C2">
              <a:alpha val="50000"/>
            </a:srgbClr>
          </a:solidFill>
          <a:ln w="7620">
            <a:solidFill>
              <a:srgbClr val="C7A8A8"/>
            </a:solidFill>
            <a:prstDash val="solid"/>
          </a:ln>
          <a:effectLst>
            <a:outerShdw dist="16510" dir="2700000" algn="bl" rotWithShape="0">
              <a:srgbClr val="C7A8A8">
                <a:alpha val="100000"/>
              </a:srgbClr>
            </a:outerShdw>
          </a:effectLst>
        </p:spPr>
      </p:sp>
      <p:sp>
        <p:nvSpPr>
          <p:cNvPr id="5" name="Text 2"/>
          <p:cNvSpPr/>
          <p:nvPr/>
        </p:nvSpPr>
        <p:spPr>
          <a:xfrm>
            <a:off x="8122444" y="1582103"/>
            <a:ext cx="2236589" cy="279559"/>
          </a:xfrm>
          <a:prstGeom prst="rect">
            <a:avLst/>
          </a:prstGeom>
          <a:noFill/>
          <a:ln/>
        </p:spPr>
        <p:txBody>
          <a:bodyPr wrap="none" lIns="0" tIns="0" rIns="0" bIns="0" rtlCol="0" anchor="t"/>
          <a:lstStyle/>
          <a:p>
            <a:pPr marL="0" indent="0" algn="l">
              <a:lnSpc>
                <a:spcPts val="2200"/>
              </a:lnSpc>
              <a:buNone/>
            </a:pPr>
            <a:r>
              <a:rPr lang="en-US" sz="1750" dirty="0">
                <a:solidFill>
                  <a:srgbClr val="B05B5C"/>
                </a:solidFill>
                <a:latin typeface="Playfair Display Semi Bold" pitchFamily="34" charset="0"/>
                <a:ea typeface="Playfair Display Semi Bold" pitchFamily="34" charset="-122"/>
                <a:cs typeface="Playfair Display Semi Bold" pitchFamily="34" charset="-120"/>
              </a:rPr>
              <a:t>Holistic Approach</a:t>
            </a:r>
            <a:endParaRPr lang="en-US" sz="1750" dirty="0"/>
          </a:p>
        </p:txBody>
      </p:sp>
      <p:sp>
        <p:nvSpPr>
          <p:cNvPr id="6" name="Text 3"/>
          <p:cNvSpPr/>
          <p:nvPr/>
        </p:nvSpPr>
        <p:spPr>
          <a:xfrm>
            <a:off x="8122444" y="2040493"/>
            <a:ext cx="5889308" cy="572453"/>
          </a:xfrm>
          <a:prstGeom prst="rect">
            <a:avLst/>
          </a:prstGeom>
          <a:noFill/>
          <a:ln/>
        </p:spPr>
        <p:txBody>
          <a:bodyPr wrap="square" lIns="0" tIns="0" rIns="0" bIns="0" rtlCol="0" anchor="t"/>
          <a:lstStyle/>
          <a:p>
            <a:pPr marL="0" indent="0" algn="l">
              <a:lnSpc>
                <a:spcPts val="2250"/>
              </a:lnSpc>
              <a:buNone/>
            </a:pPr>
            <a:r>
              <a:rPr lang="en-US" sz="1400" dirty="0">
                <a:solidFill>
                  <a:srgbClr val="6F655D"/>
                </a:solidFill>
                <a:latin typeface="Public Sans" pitchFamily="34" charset="0"/>
                <a:ea typeface="Public Sans" pitchFamily="34" charset="-122"/>
                <a:cs typeface="Public Sans" pitchFamily="34" charset="-120"/>
              </a:rPr>
              <a:t>Unlike fragmented solutions, AAROGYA integrates physical, mental, and social well-being for both mother and baby.</a:t>
            </a:r>
            <a:endParaRPr lang="en-US" sz="1400" dirty="0"/>
          </a:p>
        </p:txBody>
      </p:sp>
      <p:sp>
        <p:nvSpPr>
          <p:cNvPr id="7" name="Shape 4"/>
          <p:cNvSpPr/>
          <p:nvPr/>
        </p:nvSpPr>
        <p:spPr>
          <a:xfrm>
            <a:off x="7541062" y="2970728"/>
            <a:ext cx="402550" cy="402550"/>
          </a:xfrm>
          <a:prstGeom prst="roundRect">
            <a:avLst>
              <a:gd name="adj" fmla="val 18669"/>
            </a:avLst>
          </a:prstGeom>
          <a:solidFill>
            <a:srgbClr val="CCC4EC">
              <a:alpha val="50000"/>
            </a:srgbClr>
          </a:solidFill>
          <a:ln w="7620">
            <a:solidFill>
              <a:srgbClr val="B2AAD2"/>
            </a:solidFill>
            <a:prstDash val="solid"/>
          </a:ln>
          <a:effectLst>
            <a:outerShdw dist="16510" dir="2700000" algn="bl" rotWithShape="0">
              <a:srgbClr val="B2AAD2">
                <a:alpha val="100000"/>
              </a:srgbClr>
            </a:outerShdw>
          </a:effectLst>
        </p:spPr>
      </p:sp>
      <p:sp>
        <p:nvSpPr>
          <p:cNvPr id="8" name="Text 5"/>
          <p:cNvSpPr/>
          <p:nvPr/>
        </p:nvSpPr>
        <p:spPr>
          <a:xfrm>
            <a:off x="8122444" y="3032165"/>
            <a:ext cx="2236589" cy="279559"/>
          </a:xfrm>
          <a:prstGeom prst="rect">
            <a:avLst/>
          </a:prstGeom>
          <a:noFill/>
          <a:ln/>
        </p:spPr>
        <p:txBody>
          <a:bodyPr wrap="none" lIns="0" tIns="0" rIns="0" bIns="0" rtlCol="0" anchor="t"/>
          <a:lstStyle/>
          <a:p>
            <a:pPr marL="0" indent="0" algn="l">
              <a:lnSpc>
                <a:spcPts val="2200"/>
              </a:lnSpc>
              <a:buNone/>
            </a:pPr>
            <a:r>
              <a:rPr lang="en-US" sz="1750" dirty="0">
                <a:solidFill>
                  <a:srgbClr val="B05B5C"/>
                </a:solidFill>
                <a:latin typeface="Playfair Display Semi Bold" pitchFamily="34" charset="0"/>
                <a:ea typeface="Playfair Display Semi Bold" pitchFamily="34" charset="-122"/>
                <a:cs typeface="Playfair Display Semi Bold" pitchFamily="34" charset="-120"/>
              </a:rPr>
              <a:t>Cultural Sensitivity</a:t>
            </a:r>
            <a:endParaRPr lang="en-US" sz="1750" dirty="0"/>
          </a:p>
        </p:txBody>
      </p:sp>
      <p:sp>
        <p:nvSpPr>
          <p:cNvPr id="9" name="Text 6"/>
          <p:cNvSpPr/>
          <p:nvPr/>
        </p:nvSpPr>
        <p:spPr>
          <a:xfrm>
            <a:off x="8122444" y="3490555"/>
            <a:ext cx="5889308" cy="572453"/>
          </a:xfrm>
          <a:prstGeom prst="rect">
            <a:avLst/>
          </a:prstGeom>
          <a:noFill/>
          <a:ln/>
        </p:spPr>
        <p:txBody>
          <a:bodyPr wrap="square" lIns="0" tIns="0" rIns="0" bIns="0" rtlCol="0" anchor="t"/>
          <a:lstStyle/>
          <a:p>
            <a:pPr marL="0" indent="0" algn="l">
              <a:lnSpc>
                <a:spcPts val="2250"/>
              </a:lnSpc>
              <a:buNone/>
            </a:pPr>
            <a:r>
              <a:rPr lang="en-US" sz="1400" dirty="0">
                <a:solidFill>
                  <a:srgbClr val="6F655D"/>
                </a:solidFill>
                <a:latin typeface="Public Sans" pitchFamily="34" charset="0"/>
                <a:ea typeface="Public Sans" pitchFamily="34" charset="-122"/>
                <a:cs typeface="Public Sans" pitchFamily="34" charset="-120"/>
              </a:rPr>
              <a:t>Bridging traditional practices with scientific explanations fosters trust and adoption within diverse communities.</a:t>
            </a:r>
            <a:endParaRPr lang="en-US" sz="1400" dirty="0"/>
          </a:p>
        </p:txBody>
      </p:sp>
      <p:sp>
        <p:nvSpPr>
          <p:cNvPr id="10" name="Shape 7"/>
          <p:cNvSpPr/>
          <p:nvPr/>
        </p:nvSpPr>
        <p:spPr>
          <a:xfrm>
            <a:off x="7541062" y="4420791"/>
            <a:ext cx="402550" cy="402550"/>
          </a:xfrm>
          <a:prstGeom prst="roundRect">
            <a:avLst>
              <a:gd name="adj" fmla="val 18669"/>
            </a:avLst>
          </a:prstGeom>
          <a:solidFill>
            <a:srgbClr val="B4DAE4">
              <a:alpha val="50000"/>
            </a:srgbClr>
          </a:solidFill>
          <a:ln w="7620">
            <a:solidFill>
              <a:srgbClr val="9AC0CA"/>
            </a:solidFill>
            <a:prstDash val="solid"/>
          </a:ln>
          <a:effectLst>
            <a:outerShdw dist="16510" dir="2700000" algn="bl" rotWithShape="0">
              <a:srgbClr val="9AC0CA">
                <a:alpha val="100000"/>
              </a:srgbClr>
            </a:outerShdw>
          </a:effectLst>
        </p:spPr>
      </p:sp>
      <p:sp>
        <p:nvSpPr>
          <p:cNvPr id="11" name="Text 8"/>
          <p:cNvSpPr/>
          <p:nvPr/>
        </p:nvSpPr>
        <p:spPr>
          <a:xfrm>
            <a:off x="8122444" y="4482227"/>
            <a:ext cx="2877622" cy="279559"/>
          </a:xfrm>
          <a:prstGeom prst="rect">
            <a:avLst/>
          </a:prstGeom>
          <a:noFill/>
          <a:ln/>
        </p:spPr>
        <p:txBody>
          <a:bodyPr wrap="none" lIns="0" tIns="0" rIns="0" bIns="0" rtlCol="0" anchor="t"/>
          <a:lstStyle/>
          <a:p>
            <a:pPr marL="0" indent="0" algn="l">
              <a:lnSpc>
                <a:spcPts val="2200"/>
              </a:lnSpc>
              <a:buNone/>
            </a:pPr>
            <a:r>
              <a:rPr lang="en-US" sz="1750" dirty="0">
                <a:solidFill>
                  <a:srgbClr val="B05B5C"/>
                </a:solidFill>
                <a:latin typeface="Playfair Display Semi Bold" pitchFamily="34" charset="0"/>
                <a:ea typeface="Playfair Display Semi Bold" pitchFamily="34" charset="-122"/>
                <a:cs typeface="Playfair Display Semi Bold" pitchFamily="34" charset="-120"/>
              </a:rPr>
              <a:t>Integrated Support Network</a:t>
            </a:r>
            <a:endParaRPr lang="en-US" sz="1750" dirty="0"/>
          </a:p>
        </p:txBody>
      </p:sp>
      <p:sp>
        <p:nvSpPr>
          <p:cNvPr id="12" name="Text 9"/>
          <p:cNvSpPr/>
          <p:nvPr/>
        </p:nvSpPr>
        <p:spPr>
          <a:xfrm>
            <a:off x="8122444" y="4940618"/>
            <a:ext cx="5889308" cy="572453"/>
          </a:xfrm>
          <a:prstGeom prst="rect">
            <a:avLst/>
          </a:prstGeom>
          <a:noFill/>
          <a:ln/>
        </p:spPr>
        <p:txBody>
          <a:bodyPr wrap="square" lIns="0" tIns="0" rIns="0" bIns="0" rtlCol="0" anchor="t"/>
          <a:lstStyle/>
          <a:p>
            <a:pPr marL="0" indent="0" algn="l">
              <a:lnSpc>
                <a:spcPts val="2250"/>
              </a:lnSpc>
              <a:buNone/>
            </a:pPr>
            <a:r>
              <a:rPr lang="en-US" sz="1400" dirty="0">
                <a:solidFill>
                  <a:srgbClr val="6F655D"/>
                </a:solidFill>
                <a:latin typeface="Public Sans" pitchFamily="34" charset="0"/>
                <a:ea typeface="Public Sans" pitchFamily="34" charset="-122"/>
                <a:cs typeface="Public Sans" pitchFamily="34" charset="-120"/>
              </a:rPr>
              <a:t>Direct access to ASHA workers and family updates creates a crucial safety net for new mothers.</a:t>
            </a:r>
            <a:endParaRPr lang="en-US" sz="1400" dirty="0"/>
          </a:p>
        </p:txBody>
      </p:sp>
      <p:sp>
        <p:nvSpPr>
          <p:cNvPr id="13" name="Shape 10"/>
          <p:cNvSpPr/>
          <p:nvPr/>
        </p:nvSpPr>
        <p:spPr>
          <a:xfrm>
            <a:off x="7541062" y="5870853"/>
            <a:ext cx="402550" cy="402550"/>
          </a:xfrm>
          <a:prstGeom prst="roundRect">
            <a:avLst>
              <a:gd name="adj" fmla="val 18669"/>
            </a:avLst>
          </a:prstGeom>
          <a:solidFill>
            <a:srgbClr val="E1C2C2">
              <a:alpha val="50000"/>
            </a:srgbClr>
          </a:solidFill>
          <a:ln w="7620">
            <a:solidFill>
              <a:srgbClr val="C7A8A8"/>
            </a:solidFill>
            <a:prstDash val="solid"/>
          </a:ln>
          <a:effectLst>
            <a:outerShdw dist="16510" dir="2700000" algn="bl" rotWithShape="0">
              <a:srgbClr val="C7A8A8">
                <a:alpha val="100000"/>
              </a:srgbClr>
            </a:outerShdw>
          </a:effectLst>
        </p:spPr>
      </p:sp>
      <p:sp>
        <p:nvSpPr>
          <p:cNvPr id="14" name="Text 11"/>
          <p:cNvSpPr/>
          <p:nvPr/>
        </p:nvSpPr>
        <p:spPr>
          <a:xfrm>
            <a:off x="8122444" y="5932289"/>
            <a:ext cx="3189446" cy="279559"/>
          </a:xfrm>
          <a:prstGeom prst="rect">
            <a:avLst/>
          </a:prstGeom>
          <a:noFill/>
          <a:ln/>
        </p:spPr>
        <p:txBody>
          <a:bodyPr wrap="none" lIns="0" tIns="0" rIns="0" bIns="0" rtlCol="0" anchor="t"/>
          <a:lstStyle/>
          <a:p>
            <a:pPr marL="0" indent="0" algn="l">
              <a:lnSpc>
                <a:spcPts val="2200"/>
              </a:lnSpc>
              <a:buNone/>
            </a:pPr>
            <a:r>
              <a:rPr lang="en-US" sz="1750" dirty="0">
                <a:solidFill>
                  <a:srgbClr val="B05B5C"/>
                </a:solidFill>
                <a:latin typeface="Playfair Display Semi Bold" pitchFamily="34" charset="0"/>
                <a:ea typeface="Playfair Display Semi Bold" pitchFamily="34" charset="-122"/>
                <a:cs typeface="Playfair Display Semi Bold" pitchFamily="34" charset="-120"/>
              </a:rPr>
              <a:t>Data-Driven Early Intervention</a:t>
            </a:r>
            <a:endParaRPr lang="en-US" sz="1750" dirty="0"/>
          </a:p>
        </p:txBody>
      </p:sp>
      <p:sp>
        <p:nvSpPr>
          <p:cNvPr id="15" name="Text 12"/>
          <p:cNvSpPr/>
          <p:nvPr/>
        </p:nvSpPr>
        <p:spPr>
          <a:xfrm>
            <a:off x="8122444" y="6390680"/>
            <a:ext cx="5889308" cy="572453"/>
          </a:xfrm>
          <a:prstGeom prst="rect">
            <a:avLst/>
          </a:prstGeom>
          <a:noFill/>
          <a:ln/>
        </p:spPr>
        <p:txBody>
          <a:bodyPr wrap="square" lIns="0" tIns="0" rIns="0" bIns="0" rtlCol="0" anchor="t"/>
          <a:lstStyle/>
          <a:p>
            <a:pPr marL="0" indent="0" algn="l">
              <a:lnSpc>
                <a:spcPts val="2250"/>
              </a:lnSpc>
              <a:buNone/>
            </a:pPr>
            <a:r>
              <a:rPr lang="en-US" sz="1400" dirty="0">
                <a:solidFill>
                  <a:srgbClr val="6F655D"/>
                </a:solidFill>
                <a:latin typeface="Public Sans" pitchFamily="34" charset="0"/>
                <a:ea typeface="Public Sans" pitchFamily="34" charset="-122"/>
                <a:cs typeface="Public Sans" pitchFamily="34" charset="-120"/>
              </a:rPr>
              <a:t>Our red flag system offers proactive health management, preventing complications before they escalate.</a:t>
            </a:r>
            <a:endParaRPr 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600"/>
          </a:xfrm>
          <a:prstGeom prst="rect">
            <a:avLst/>
          </a:prstGeom>
        </p:spPr>
      </p:pic>
      <p:sp>
        <p:nvSpPr>
          <p:cNvPr id="3" name="Text 0"/>
          <p:cNvSpPr/>
          <p:nvPr/>
        </p:nvSpPr>
        <p:spPr>
          <a:xfrm>
            <a:off x="1494949" y="904042"/>
            <a:ext cx="6153983" cy="708779"/>
          </a:xfrm>
          <a:prstGeom prst="rect">
            <a:avLst/>
          </a:prstGeom>
          <a:noFill/>
          <a:ln/>
        </p:spPr>
        <p:txBody>
          <a:bodyPr wrap="none" lIns="0" tIns="0" rIns="0" bIns="0" rtlCol="0" anchor="t"/>
          <a:lstStyle/>
          <a:p>
            <a:pPr marL="0" indent="0" algn="ctr">
              <a:lnSpc>
                <a:spcPts val="5550"/>
              </a:lnSpc>
              <a:buNone/>
            </a:pPr>
            <a:r>
              <a:rPr lang="en-US" sz="4450" dirty="0">
                <a:solidFill>
                  <a:srgbClr val="BE7C7B"/>
                </a:solidFill>
                <a:latin typeface="Playfair Display Semi Bold" pitchFamily="34" charset="0"/>
                <a:ea typeface="Playfair Display Semi Bold" pitchFamily="34" charset="-122"/>
                <a:cs typeface="Playfair Display Semi Bold" pitchFamily="34" charset="-120"/>
              </a:rPr>
              <a:t>Overcoming Challenges</a:t>
            </a:r>
            <a:endParaRPr lang="en-US" sz="4450" dirty="0"/>
          </a:p>
        </p:txBody>
      </p:sp>
      <p:pic>
        <p:nvPicPr>
          <p:cNvPr id="4" name="Image 1" descr="preencoded.png"/>
          <p:cNvPicPr>
            <a:picLocks noChangeAspect="1"/>
          </p:cNvPicPr>
          <p:nvPr/>
        </p:nvPicPr>
        <p:blipFill>
          <a:blip r:embed="rId4"/>
          <a:stretch>
            <a:fillRect/>
          </a:stretch>
        </p:blipFill>
        <p:spPr>
          <a:xfrm>
            <a:off x="793790" y="1952982"/>
            <a:ext cx="1134070" cy="1669852"/>
          </a:xfrm>
          <a:prstGeom prst="rect">
            <a:avLst/>
          </a:prstGeom>
        </p:spPr>
      </p:pic>
      <p:sp>
        <p:nvSpPr>
          <p:cNvPr id="5" name="Text 1"/>
          <p:cNvSpPr/>
          <p:nvPr/>
        </p:nvSpPr>
        <p:spPr>
          <a:xfrm>
            <a:off x="2154674" y="2179796"/>
            <a:ext cx="2961799" cy="354330"/>
          </a:xfrm>
          <a:prstGeom prst="rect">
            <a:avLst/>
          </a:prstGeom>
          <a:noFill/>
          <a:ln/>
        </p:spPr>
        <p:txBody>
          <a:bodyPr wrap="none" lIns="0" tIns="0" rIns="0" bIns="0" rtlCol="0" anchor="t"/>
          <a:lstStyle/>
          <a:p>
            <a:pPr marL="0" indent="0" algn="l">
              <a:lnSpc>
                <a:spcPts val="2750"/>
              </a:lnSpc>
              <a:buNone/>
            </a:pPr>
            <a:r>
              <a:rPr lang="en-US" sz="2200" dirty="0">
                <a:solidFill>
                  <a:srgbClr val="B05B5C"/>
                </a:solidFill>
                <a:latin typeface="Playfair Display Semi Bold" pitchFamily="34" charset="0"/>
                <a:ea typeface="Playfair Display Semi Bold" pitchFamily="34" charset="-122"/>
                <a:cs typeface="Playfair Display Semi Bold" pitchFamily="34" charset="-120"/>
              </a:rPr>
              <a:t>Awareness &amp; Adoption</a:t>
            </a:r>
            <a:endParaRPr lang="en-US" sz="2200" dirty="0"/>
          </a:p>
        </p:txBody>
      </p:sp>
      <p:sp>
        <p:nvSpPr>
          <p:cNvPr id="6" name="Text 2"/>
          <p:cNvSpPr/>
          <p:nvPr/>
        </p:nvSpPr>
        <p:spPr>
          <a:xfrm>
            <a:off x="2154674" y="2670215"/>
            <a:ext cx="6195536" cy="725805"/>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Extensive campaigns in rural and semi-urban areas to educate mothers on the benefits of digital health.</a:t>
            </a:r>
            <a:endParaRPr lang="en-US" sz="1750" dirty="0"/>
          </a:p>
        </p:txBody>
      </p:sp>
      <p:pic>
        <p:nvPicPr>
          <p:cNvPr id="7" name="Image 2" descr="preencoded.png"/>
          <p:cNvPicPr>
            <a:picLocks noChangeAspect="1"/>
          </p:cNvPicPr>
          <p:nvPr/>
        </p:nvPicPr>
        <p:blipFill>
          <a:blip r:embed="rId5"/>
          <a:stretch>
            <a:fillRect/>
          </a:stretch>
        </p:blipFill>
        <p:spPr>
          <a:xfrm>
            <a:off x="793790" y="3622834"/>
            <a:ext cx="1134070" cy="2032754"/>
          </a:xfrm>
          <a:prstGeom prst="rect">
            <a:avLst/>
          </a:prstGeom>
        </p:spPr>
      </p:pic>
      <p:sp>
        <p:nvSpPr>
          <p:cNvPr id="8" name="Text 3"/>
          <p:cNvSpPr/>
          <p:nvPr/>
        </p:nvSpPr>
        <p:spPr>
          <a:xfrm>
            <a:off x="2154674" y="3849648"/>
            <a:ext cx="3595449" cy="354330"/>
          </a:xfrm>
          <a:prstGeom prst="rect">
            <a:avLst/>
          </a:prstGeom>
          <a:noFill/>
          <a:ln/>
        </p:spPr>
        <p:txBody>
          <a:bodyPr wrap="none" lIns="0" tIns="0" rIns="0" bIns="0" rtlCol="0" anchor="t"/>
          <a:lstStyle/>
          <a:p>
            <a:pPr marL="0" indent="0" algn="l">
              <a:lnSpc>
                <a:spcPts val="2750"/>
              </a:lnSpc>
              <a:buNone/>
            </a:pPr>
            <a:r>
              <a:rPr lang="en-US" sz="2200" dirty="0">
                <a:solidFill>
                  <a:srgbClr val="B05B5C"/>
                </a:solidFill>
                <a:latin typeface="Playfair Display Semi Bold" pitchFamily="34" charset="0"/>
                <a:ea typeface="Playfair Display Semi Bold" pitchFamily="34" charset="-122"/>
                <a:cs typeface="Playfair Display Semi Bold" pitchFamily="34" charset="-120"/>
              </a:rPr>
              <a:t>Digital Divide (SMS System)</a:t>
            </a:r>
            <a:endParaRPr lang="en-US" sz="2200" dirty="0"/>
          </a:p>
        </p:txBody>
      </p:sp>
      <p:sp>
        <p:nvSpPr>
          <p:cNvPr id="9" name="Text 4"/>
          <p:cNvSpPr/>
          <p:nvPr/>
        </p:nvSpPr>
        <p:spPr>
          <a:xfrm>
            <a:off x="2154674" y="4340066"/>
            <a:ext cx="6195536" cy="1088708"/>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Future expansion to include SMS-based updates for the 6% of rural women without smartphones, ensuring inclusivity.</a:t>
            </a:r>
            <a:endParaRPr lang="en-US" sz="1750" dirty="0"/>
          </a:p>
        </p:txBody>
      </p:sp>
      <p:pic>
        <p:nvPicPr>
          <p:cNvPr id="10" name="Image 3" descr="preencoded.png"/>
          <p:cNvPicPr>
            <a:picLocks noChangeAspect="1"/>
          </p:cNvPicPr>
          <p:nvPr/>
        </p:nvPicPr>
        <p:blipFill>
          <a:blip r:embed="rId6"/>
          <a:stretch>
            <a:fillRect/>
          </a:stretch>
        </p:blipFill>
        <p:spPr>
          <a:xfrm>
            <a:off x="793790" y="5655588"/>
            <a:ext cx="1134070" cy="1669852"/>
          </a:xfrm>
          <a:prstGeom prst="rect">
            <a:avLst/>
          </a:prstGeom>
        </p:spPr>
      </p:pic>
      <p:sp>
        <p:nvSpPr>
          <p:cNvPr id="11" name="Text 5"/>
          <p:cNvSpPr/>
          <p:nvPr/>
        </p:nvSpPr>
        <p:spPr>
          <a:xfrm>
            <a:off x="2154674" y="58824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05B5C"/>
                </a:solidFill>
                <a:latin typeface="Playfair Display Semi Bold" pitchFamily="34" charset="0"/>
                <a:ea typeface="Playfair Display Semi Bold" pitchFamily="34" charset="-122"/>
                <a:cs typeface="Playfair Display Semi Bold" pitchFamily="34" charset="-120"/>
              </a:rPr>
              <a:t>Localization</a:t>
            </a:r>
            <a:endParaRPr lang="en-US" sz="2200" dirty="0"/>
          </a:p>
        </p:txBody>
      </p:sp>
      <p:sp>
        <p:nvSpPr>
          <p:cNvPr id="12" name="Text 6"/>
          <p:cNvSpPr/>
          <p:nvPr/>
        </p:nvSpPr>
        <p:spPr>
          <a:xfrm>
            <a:off x="2154674" y="6372820"/>
            <a:ext cx="6195536" cy="725805"/>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Adapting UI and content to local languages and cultural nuances for broader acceptance.</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162062" y="1655326"/>
            <a:ext cx="8306276" cy="708779"/>
          </a:xfrm>
          <a:prstGeom prst="rect">
            <a:avLst/>
          </a:prstGeom>
          <a:noFill/>
          <a:ln/>
        </p:spPr>
        <p:txBody>
          <a:bodyPr wrap="none" lIns="0" tIns="0" rIns="0" bIns="0" rtlCol="0" anchor="t"/>
          <a:lstStyle/>
          <a:p>
            <a:pPr marL="0" indent="0" algn="ctr">
              <a:lnSpc>
                <a:spcPts val="5550"/>
              </a:lnSpc>
              <a:buNone/>
            </a:pPr>
            <a:r>
              <a:rPr lang="en-US" sz="4450" dirty="0">
                <a:solidFill>
                  <a:srgbClr val="BE7C7B"/>
                </a:solidFill>
                <a:latin typeface="Playfair Display Semi Bold" pitchFamily="34" charset="0"/>
                <a:ea typeface="Playfair Display Semi Bold" pitchFamily="34" charset="-122"/>
                <a:cs typeface="Playfair Display Semi Bold" pitchFamily="34" charset="-120"/>
              </a:rPr>
              <a:t>Future Enhancements &amp; Impact</a:t>
            </a:r>
            <a:endParaRPr lang="en-US" sz="4450" dirty="0"/>
          </a:p>
        </p:txBody>
      </p:sp>
      <p:sp>
        <p:nvSpPr>
          <p:cNvPr id="3" name="Shape 1"/>
          <p:cNvSpPr/>
          <p:nvPr/>
        </p:nvSpPr>
        <p:spPr>
          <a:xfrm>
            <a:off x="1133951" y="3724989"/>
            <a:ext cx="3856077" cy="226814"/>
          </a:xfrm>
          <a:prstGeom prst="roundRect">
            <a:avLst>
              <a:gd name="adj" fmla="val 42003"/>
            </a:avLst>
          </a:prstGeom>
          <a:solidFill>
            <a:srgbClr val="E1C2C2">
              <a:alpha val="50000"/>
            </a:srgbClr>
          </a:solidFill>
          <a:ln w="7620">
            <a:solidFill>
              <a:srgbClr val="C7A8A8"/>
            </a:solidFill>
            <a:prstDash val="solid"/>
          </a:ln>
          <a:effectLst>
            <a:outerShdw dist="20320" dir="2700000" algn="bl" rotWithShape="0">
              <a:srgbClr val="C7A8A8">
                <a:alpha val="100000"/>
              </a:srgbClr>
            </a:outerShdw>
          </a:effectLst>
        </p:spPr>
      </p:sp>
      <p:sp>
        <p:nvSpPr>
          <p:cNvPr id="4" name="Shape 2"/>
          <p:cNvSpPr/>
          <p:nvPr/>
        </p:nvSpPr>
        <p:spPr>
          <a:xfrm>
            <a:off x="793790" y="3498116"/>
            <a:ext cx="680442" cy="680442"/>
          </a:xfrm>
          <a:prstGeom prst="roundRect">
            <a:avLst>
              <a:gd name="adj" fmla="val 67192"/>
            </a:avLst>
          </a:prstGeom>
          <a:solidFill>
            <a:srgbClr val="E1C2C2">
              <a:alpha val="50000"/>
            </a:srgbClr>
          </a:solidFill>
          <a:ln w="7620">
            <a:solidFill>
              <a:srgbClr val="C7A8A8"/>
            </a:solidFill>
            <a:prstDash val="solid"/>
          </a:ln>
          <a:effectLst>
            <a:outerShdw dist="20320" dir="2700000" algn="bl" rotWithShape="0">
              <a:srgbClr val="C7A8A8">
                <a:alpha val="100000"/>
              </a:srgbClr>
            </a:outerShdw>
          </a:effectLst>
        </p:spPr>
      </p:sp>
      <p:pic>
        <p:nvPicPr>
          <p:cNvPr id="5" name="Image 0" descr="preencoded.png"/>
          <p:cNvPicPr>
            <a:picLocks noChangeAspect="1"/>
          </p:cNvPicPr>
          <p:nvPr/>
        </p:nvPicPr>
        <p:blipFill>
          <a:blip r:embed="rId3"/>
          <a:stretch>
            <a:fillRect/>
          </a:stretch>
        </p:blipFill>
        <p:spPr>
          <a:xfrm>
            <a:off x="963930" y="3625751"/>
            <a:ext cx="340162" cy="425291"/>
          </a:xfrm>
          <a:prstGeom prst="rect">
            <a:avLst/>
          </a:prstGeom>
        </p:spPr>
      </p:pic>
      <p:sp>
        <p:nvSpPr>
          <p:cNvPr id="6" name="Text 3"/>
          <p:cNvSpPr/>
          <p:nvPr/>
        </p:nvSpPr>
        <p:spPr>
          <a:xfrm>
            <a:off x="1020604" y="44054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BE7C7B"/>
                </a:solidFill>
                <a:latin typeface="Playfair Display Semi Bold" pitchFamily="34" charset="0"/>
                <a:ea typeface="Playfair Display Semi Bold" pitchFamily="34" charset="-122"/>
                <a:cs typeface="Playfair Display Semi Bold" pitchFamily="34" charset="-120"/>
              </a:rPr>
              <a:t>Doctor's Dashboard</a:t>
            </a:r>
            <a:endParaRPr lang="en-US" sz="2200" dirty="0"/>
          </a:p>
        </p:txBody>
      </p:sp>
      <p:sp>
        <p:nvSpPr>
          <p:cNvPr id="7" name="Text 4"/>
          <p:cNvSpPr/>
          <p:nvPr/>
        </p:nvSpPr>
        <p:spPr>
          <a:xfrm>
            <a:off x="1020604" y="4895850"/>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Developing a dedicated dashboard for healthcare providers to monitor patients, receive alerts, and provide instant, preventive care.</a:t>
            </a:r>
            <a:endParaRPr lang="en-US" sz="1750" dirty="0"/>
          </a:p>
        </p:txBody>
      </p:sp>
      <p:sp>
        <p:nvSpPr>
          <p:cNvPr id="8" name="Shape 5"/>
          <p:cNvSpPr/>
          <p:nvPr/>
        </p:nvSpPr>
        <p:spPr>
          <a:xfrm>
            <a:off x="5557123" y="3384709"/>
            <a:ext cx="3856077" cy="226814"/>
          </a:xfrm>
          <a:prstGeom prst="roundRect">
            <a:avLst>
              <a:gd name="adj" fmla="val 42003"/>
            </a:avLst>
          </a:prstGeom>
          <a:solidFill>
            <a:srgbClr val="CCC4EC">
              <a:alpha val="50000"/>
            </a:srgbClr>
          </a:solidFill>
          <a:ln w="7620">
            <a:solidFill>
              <a:srgbClr val="B2AAD2"/>
            </a:solidFill>
            <a:prstDash val="solid"/>
          </a:ln>
          <a:effectLst>
            <a:outerShdw dist="20320" dir="2700000" algn="bl" rotWithShape="0">
              <a:srgbClr val="B2AAD2">
                <a:alpha val="100000"/>
              </a:srgbClr>
            </a:outerShdw>
          </a:effectLst>
        </p:spPr>
      </p:sp>
      <p:sp>
        <p:nvSpPr>
          <p:cNvPr id="9" name="Shape 6"/>
          <p:cNvSpPr/>
          <p:nvPr/>
        </p:nvSpPr>
        <p:spPr>
          <a:xfrm>
            <a:off x="5216962" y="3157835"/>
            <a:ext cx="680442" cy="680442"/>
          </a:xfrm>
          <a:prstGeom prst="roundRect">
            <a:avLst>
              <a:gd name="adj" fmla="val 67192"/>
            </a:avLst>
          </a:prstGeom>
          <a:solidFill>
            <a:srgbClr val="CCC4EC">
              <a:alpha val="50000"/>
            </a:srgbClr>
          </a:solidFill>
          <a:ln w="7620">
            <a:solidFill>
              <a:srgbClr val="B2AAD2"/>
            </a:solidFill>
            <a:prstDash val="solid"/>
          </a:ln>
          <a:effectLst>
            <a:outerShdw dist="20320" dir="2700000" algn="bl" rotWithShape="0">
              <a:srgbClr val="B2AAD2">
                <a:alpha val="100000"/>
              </a:srgbClr>
            </a:outerShdw>
          </a:effectLst>
        </p:spPr>
      </p:sp>
      <p:pic>
        <p:nvPicPr>
          <p:cNvPr id="10" name="Image 1" descr="preencoded.png"/>
          <p:cNvPicPr>
            <a:picLocks noChangeAspect="1"/>
          </p:cNvPicPr>
          <p:nvPr/>
        </p:nvPicPr>
        <p:blipFill>
          <a:blip r:embed="rId4"/>
          <a:stretch>
            <a:fillRect/>
          </a:stretch>
        </p:blipFill>
        <p:spPr>
          <a:xfrm>
            <a:off x="5387102" y="3285470"/>
            <a:ext cx="340162" cy="425291"/>
          </a:xfrm>
          <a:prstGeom prst="rect">
            <a:avLst/>
          </a:prstGeom>
        </p:spPr>
      </p:pic>
      <p:sp>
        <p:nvSpPr>
          <p:cNvPr id="11" name="Text 7"/>
          <p:cNvSpPr/>
          <p:nvPr/>
        </p:nvSpPr>
        <p:spPr>
          <a:xfrm>
            <a:off x="5443776" y="4065151"/>
            <a:ext cx="2848213" cy="354330"/>
          </a:xfrm>
          <a:prstGeom prst="rect">
            <a:avLst/>
          </a:prstGeom>
          <a:noFill/>
          <a:ln/>
        </p:spPr>
        <p:txBody>
          <a:bodyPr wrap="none" lIns="0" tIns="0" rIns="0" bIns="0" rtlCol="0" anchor="t"/>
          <a:lstStyle/>
          <a:p>
            <a:pPr marL="0" indent="0" algn="l">
              <a:lnSpc>
                <a:spcPts val="2750"/>
              </a:lnSpc>
              <a:buNone/>
            </a:pPr>
            <a:r>
              <a:rPr lang="en-US" sz="2200" dirty="0">
                <a:solidFill>
                  <a:srgbClr val="BE7C7B"/>
                </a:solidFill>
                <a:latin typeface="Playfair Display Semi Bold" pitchFamily="34" charset="0"/>
                <a:ea typeface="Playfair Display Semi Bold" pitchFamily="34" charset="-122"/>
                <a:cs typeface="Playfair Display Semi Bold" pitchFamily="34" charset="-120"/>
              </a:rPr>
              <a:t>Advanced AI Analytics</a:t>
            </a:r>
            <a:endParaRPr lang="en-US" sz="2200" dirty="0"/>
          </a:p>
        </p:txBody>
      </p:sp>
      <p:sp>
        <p:nvSpPr>
          <p:cNvPr id="12" name="Text 8"/>
          <p:cNvSpPr/>
          <p:nvPr/>
        </p:nvSpPr>
        <p:spPr>
          <a:xfrm>
            <a:off x="5443776" y="4555569"/>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Leveraging AI for predictive analytics to identify mothers and babies at higher risk, enabling proactive support.</a:t>
            </a:r>
            <a:endParaRPr lang="en-US" sz="1750" dirty="0"/>
          </a:p>
        </p:txBody>
      </p:sp>
      <p:sp>
        <p:nvSpPr>
          <p:cNvPr id="13" name="Shape 9"/>
          <p:cNvSpPr/>
          <p:nvPr/>
        </p:nvSpPr>
        <p:spPr>
          <a:xfrm>
            <a:off x="9980295" y="3044547"/>
            <a:ext cx="3856077" cy="226814"/>
          </a:xfrm>
          <a:prstGeom prst="roundRect">
            <a:avLst>
              <a:gd name="adj" fmla="val 42003"/>
            </a:avLst>
          </a:prstGeom>
          <a:solidFill>
            <a:srgbClr val="B4DAE4">
              <a:alpha val="50000"/>
            </a:srgbClr>
          </a:solidFill>
          <a:ln w="7620">
            <a:solidFill>
              <a:srgbClr val="9AC0CA"/>
            </a:solidFill>
            <a:prstDash val="solid"/>
          </a:ln>
          <a:effectLst>
            <a:outerShdw dist="20320" dir="2700000" algn="bl" rotWithShape="0">
              <a:srgbClr val="9AC0CA">
                <a:alpha val="100000"/>
              </a:srgbClr>
            </a:outerShdw>
          </a:effectLst>
        </p:spPr>
      </p:sp>
      <p:sp>
        <p:nvSpPr>
          <p:cNvPr id="14" name="Shape 10"/>
          <p:cNvSpPr/>
          <p:nvPr/>
        </p:nvSpPr>
        <p:spPr>
          <a:xfrm>
            <a:off x="9640133" y="2817674"/>
            <a:ext cx="680442" cy="680442"/>
          </a:xfrm>
          <a:prstGeom prst="roundRect">
            <a:avLst>
              <a:gd name="adj" fmla="val 67192"/>
            </a:avLst>
          </a:prstGeom>
          <a:solidFill>
            <a:srgbClr val="B4DAE4">
              <a:alpha val="50000"/>
            </a:srgbClr>
          </a:solidFill>
          <a:ln w="7620">
            <a:solidFill>
              <a:srgbClr val="9AC0CA"/>
            </a:solidFill>
            <a:prstDash val="solid"/>
          </a:ln>
          <a:effectLst>
            <a:outerShdw dist="20320" dir="2700000" algn="bl" rotWithShape="0">
              <a:srgbClr val="9AC0CA">
                <a:alpha val="100000"/>
              </a:srgbClr>
            </a:outerShdw>
          </a:effectLst>
        </p:spPr>
      </p:sp>
      <p:pic>
        <p:nvPicPr>
          <p:cNvPr id="15" name="Image 2" descr="preencoded.png"/>
          <p:cNvPicPr>
            <a:picLocks noChangeAspect="1"/>
          </p:cNvPicPr>
          <p:nvPr/>
        </p:nvPicPr>
        <p:blipFill>
          <a:blip r:embed="rId5"/>
          <a:stretch>
            <a:fillRect/>
          </a:stretch>
        </p:blipFill>
        <p:spPr>
          <a:xfrm>
            <a:off x="9810274" y="2945309"/>
            <a:ext cx="340162" cy="425291"/>
          </a:xfrm>
          <a:prstGeom prst="rect">
            <a:avLst/>
          </a:prstGeom>
        </p:spPr>
      </p:pic>
      <p:sp>
        <p:nvSpPr>
          <p:cNvPr id="16" name="Text 11"/>
          <p:cNvSpPr/>
          <p:nvPr/>
        </p:nvSpPr>
        <p:spPr>
          <a:xfrm>
            <a:off x="9866948" y="3724989"/>
            <a:ext cx="3742730" cy="708660"/>
          </a:xfrm>
          <a:prstGeom prst="rect">
            <a:avLst/>
          </a:prstGeom>
          <a:noFill/>
          <a:ln/>
        </p:spPr>
        <p:txBody>
          <a:bodyPr wrap="square" lIns="0" tIns="0" rIns="0" bIns="0" rtlCol="0" anchor="t"/>
          <a:lstStyle/>
          <a:p>
            <a:pPr marL="0" indent="0" algn="l">
              <a:lnSpc>
                <a:spcPts val="2750"/>
              </a:lnSpc>
              <a:buNone/>
            </a:pPr>
            <a:r>
              <a:rPr lang="en-US" sz="2200" dirty="0">
                <a:solidFill>
                  <a:srgbClr val="BE7C7B"/>
                </a:solidFill>
                <a:latin typeface="Playfair Display Semi Bold" pitchFamily="34" charset="0"/>
                <a:ea typeface="Playfair Display Semi Bold" pitchFamily="34" charset="-122"/>
                <a:cs typeface="Playfair Display Semi Bold" pitchFamily="34" charset="-120"/>
              </a:rPr>
              <a:t>Community &amp; Expert Forums</a:t>
            </a:r>
            <a:endParaRPr lang="en-US" sz="2200" dirty="0"/>
          </a:p>
        </p:txBody>
      </p:sp>
      <p:sp>
        <p:nvSpPr>
          <p:cNvPr id="17" name="Text 12"/>
          <p:cNvSpPr/>
          <p:nvPr/>
        </p:nvSpPr>
        <p:spPr>
          <a:xfrm>
            <a:off x="9866948" y="4569738"/>
            <a:ext cx="3742730" cy="1088708"/>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Integrating forums for peer-to-peer support and direct consultation with medical professionals.</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600"/>
          </a:xfrm>
          <a:prstGeom prst="rect">
            <a:avLst/>
          </a:prstGeom>
        </p:spPr>
      </p:pic>
      <p:sp>
        <p:nvSpPr>
          <p:cNvPr id="3" name="Text 0"/>
          <p:cNvSpPr/>
          <p:nvPr/>
        </p:nvSpPr>
        <p:spPr>
          <a:xfrm>
            <a:off x="793790" y="1945958"/>
            <a:ext cx="7556421" cy="1417558"/>
          </a:xfrm>
          <a:prstGeom prst="rect">
            <a:avLst/>
          </a:prstGeom>
          <a:noFill/>
          <a:ln/>
        </p:spPr>
        <p:txBody>
          <a:bodyPr wrap="square" lIns="0" tIns="0" rIns="0" bIns="0" rtlCol="0" anchor="t"/>
          <a:lstStyle/>
          <a:p>
            <a:pPr marL="0" indent="0" algn="ctr">
              <a:lnSpc>
                <a:spcPts val="5550"/>
              </a:lnSpc>
              <a:buNone/>
            </a:pPr>
            <a:r>
              <a:rPr lang="en-US" sz="4450" dirty="0">
                <a:solidFill>
                  <a:srgbClr val="BE7C7B"/>
                </a:solidFill>
                <a:latin typeface="Playfair Display Semi Bold" pitchFamily="34" charset="0"/>
                <a:ea typeface="Playfair Display Semi Bold" pitchFamily="34" charset="-122"/>
                <a:cs typeface="Playfair Display Semi Bold" pitchFamily="34" charset="-120"/>
              </a:rPr>
              <a:t>Join Us in Nurturing New Beginnings</a:t>
            </a:r>
            <a:endParaRPr lang="en-US" sz="4450" dirty="0"/>
          </a:p>
        </p:txBody>
      </p:sp>
      <p:sp>
        <p:nvSpPr>
          <p:cNvPr id="4" name="Text 1"/>
          <p:cNvSpPr/>
          <p:nvPr/>
        </p:nvSpPr>
        <p:spPr>
          <a:xfrm>
            <a:off x="793790" y="3703677"/>
            <a:ext cx="7556421" cy="1451610"/>
          </a:xfrm>
          <a:prstGeom prst="rect">
            <a:avLst/>
          </a:prstGeom>
          <a:noFill/>
          <a:ln/>
        </p:spPr>
        <p:txBody>
          <a:bodyPr wrap="square" lIns="0" tIns="0" rIns="0" bIns="0" rtlCol="0" anchor="t"/>
          <a:lstStyle/>
          <a:p>
            <a:pPr marL="0" indent="0" algn="ctr">
              <a:lnSpc>
                <a:spcPts val="2850"/>
              </a:lnSpc>
              <a:buNone/>
            </a:pPr>
            <a:r>
              <a:rPr lang="en-US" sz="1750" dirty="0">
                <a:solidFill>
                  <a:srgbClr val="6F655D"/>
                </a:solidFill>
                <a:latin typeface="Public Sans" pitchFamily="34" charset="0"/>
                <a:ea typeface="Public Sans" pitchFamily="34" charset="-122"/>
                <a:cs typeface="Public Sans" pitchFamily="34" charset="-120"/>
              </a:rPr>
              <a:t>AAROGYA is more than an app; it's a commitment to empowering new mothers and safeguarding the health of the next generation. Our vision is a world where every mother feels supported, informed, and confident through her postnatal journey.</a:t>
            </a:r>
            <a:endParaRPr lang="en-US" sz="1750" dirty="0"/>
          </a:p>
        </p:txBody>
      </p:sp>
      <p:sp>
        <p:nvSpPr>
          <p:cNvPr id="5" name="Text 2"/>
          <p:cNvSpPr/>
          <p:nvPr/>
        </p:nvSpPr>
        <p:spPr>
          <a:xfrm>
            <a:off x="1133951" y="5665589"/>
            <a:ext cx="7216259" cy="362903"/>
          </a:xfrm>
          <a:prstGeom prst="rect">
            <a:avLst/>
          </a:prstGeom>
          <a:noFill/>
          <a:ln/>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"The journey of a mother is sacred. AAROGYA is here to protect it."</a:t>
            </a:r>
            <a:endParaRPr lang="en-US" sz="1750" dirty="0"/>
          </a:p>
        </p:txBody>
      </p:sp>
      <p:sp>
        <p:nvSpPr>
          <p:cNvPr id="6" name="Shape 3"/>
          <p:cNvSpPr/>
          <p:nvPr/>
        </p:nvSpPr>
        <p:spPr>
          <a:xfrm>
            <a:off x="793790" y="5410438"/>
            <a:ext cx="30480" cy="873204"/>
          </a:xfrm>
          <a:prstGeom prst="rect">
            <a:avLst/>
          </a:prstGeom>
          <a:solidFill>
            <a:srgbClr val="E1C2C2"/>
          </a:solidFill>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sp>
        <p:nvSpPr>
          <p:cNvPr id="3" name="Text 0"/>
          <p:cNvSpPr/>
          <p:nvPr/>
        </p:nvSpPr>
        <p:spPr>
          <a:xfrm>
            <a:off x="7223046" y="2640568"/>
            <a:ext cx="5670590" cy="708779"/>
          </a:xfrm>
          <a:prstGeom prst="rect">
            <a:avLst/>
          </a:prstGeom>
          <a:noFill/>
          <a:ln/>
        </p:spPr>
        <p:txBody>
          <a:bodyPr wrap="none" lIns="0" tIns="0" rIns="0" bIns="0" rtlCol="0" anchor="t"/>
          <a:lstStyle/>
          <a:p>
            <a:pPr marL="0" indent="0" algn="ctr">
              <a:lnSpc>
                <a:spcPts val="5550"/>
              </a:lnSpc>
              <a:buNone/>
            </a:pPr>
            <a:r>
              <a:rPr lang="en-US" sz="4450" dirty="0">
                <a:solidFill>
                  <a:srgbClr val="BE7C7B"/>
                </a:solidFill>
                <a:latin typeface="Playfair Display Semi Bold" pitchFamily="34" charset="0"/>
                <a:ea typeface="Playfair Display Semi Bold" pitchFamily="34" charset="-122"/>
                <a:cs typeface="Playfair Display Semi Bold" pitchFamily="34" charset="-120"/>
              </a:rPr>
              <a:t>Thank You!</a:t>
            </a:r>
            <a:endParaRPr lang="en-US" sz="4450" dirty="0"/>
          </a:p>
        </p:txBody>
      </p:sp>
      <p:sp>
        <p:nvSpPr>
          <p:cNvPr id="4" name="Text 1"/>
          <p:cNvSpPr/>
          <p:nvPr/>
        </p:nvSpPr>
        <p:spPr>
          <a:xfrm>
            <a:off x="8191738" y="3689509"/>
            <a:ext cx="3733324" cy="425291"/>
          </a:xfrm>
          <a:prstGeom prst="rect">
            <a:avLst/>
          </a:prstGeom>
          <a:noFill/>
          <a:ln/>
        </p:spPr>
        <p:txBody>
          <a:bodyPr wrap="none" lIns="0" tIns="0" rIns="0" bIns="0" rtlCol="0" anchor="t"/>
          <a:lstStyle/>
          <a:p>
            <a:pPr marL="0" indent="0" algn="ctr">
              <a:lnSpc>
                <a:spcPts val="3300"/>
              </a:lnSpc>
              <a:buNone/>
            </a:pPr>
            <a:endParaRPr lang="en-US" sz="2650" dirty="0"/>
          </a:p>
        </p:txBody>
      </p:sp>
      <p:sp>
        <p:nvSpPr>
          <p:cNvPr id="5" name="Text 2"/>
          <p:cNvSpPr/>
          <p:nvPr/>
        </p:nvSpPr>
        <p:spPr>
          <a:xfrm>
            <a:off x="6280190" y="4659035"/>
            <a:ext cx="6409898" cy="1920185"/>
          </a:xfrm>
          <a:prstGeom prst="rect">
            <a:avLst/>
          </a:prstGeom>
          <a:noFill/>
          <a:ln/>
        </p:spPr>
        <p:txBody>
          <a:bodyPr wrap="square" lIns="0" tIns="0" rIns="0" bIns="0" rtlCol="0" anchor="t"/>
          <a:lstStyle/>
          <a:p>
            <a:pPr marL="0" indent="0" algn="ctr">
              <a:lnSpc>
                <a:spcPts val="2850"/>
              </a:lnSpc>
              <a:buNone/>
            </a:pPr>
            <a:r>
              <a:rPr lang="en-US" sz="4000" b="1" dirty="0">
                <a:solidFill>
                  <a:srgbClr val="6F655D"/>
                </a:solidFill>
                <a:latin typeface="Public Sans" pitchFamily="34" charset="0"/>
                <a:ea typeface="Public Sans" pitchFamily="34" charset="-122"/>
                <a:cs typeface="Public Sans" pitchFamily="34" charset="-120"/>
              </a:rPr>
              <a:t>Team Weber</a:t>
            </a:r>
            <a:endParaRPr lang="en-US" sz="4000" dirty="0"/>
          </a:p>
        </p:txBody>
      </p:sp>
      <p:sp>
        <p:nvSpPr>
          <p:cNvPr id="6" name="Text 3"/>
          <p:cNvSpPr/>
          <p:nvPr/>
        </p:nvSpPr>
        <p:spPr>
          <a:xfrm>
            <a:off x="10342721" y="4659035"/>
            <a:ext cx="3501509" cy="725805"/>
          </a:xfrm>
          <a:prstGeom prst="rect">
            <a:avLst/>
          </a:prstGeom>
          <a:noFill/>
          <a:ln/>
        </p:spPr>
        <p:txBody>
          <a:bodyPr wrap="square" lIns="0" tIns="0" rIns="0" bIns="0" rtlCol="0" anchor="t"/>
          <a:lstStyle/>
          <a:p>
            <a:pPr marL="0" indent="0" algn="ctr">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3427" y="591979"/>
            <a:ext cx="8802410" cy="672703"/>
          </a:xfrm>
          <a:prstGeom prst="rect">
            <a:avLst/>
          </a:prstGeom>
          <a:noFill/>
          <a:ln/>
        </p:spPr>
        <p:txBody>
          <a:bodyPr wrap="none" lIns="0" tIns="0" rIns="0" bIns="0" rtlCol="0" anchor="t"/>
          <a:lstStyle/>
          <a:p>
            <a:pPr marL="0" indent="0" algn="l">
              <a:lnSpc>
                <a:spcPts val="5250"/>
              </a:lnSpc>
              <a:buNone/>
            </a:pPr>
            <a:r>
              <a:rPr lang="en-US" sz="4200" dirty="0">
                <a:solidFill>
                  <a:srgbClr val="4B6981"/>
                </a:solidFill>
                <a:latin typeface="Playfair Display Semi Bold" pitchFamily="34" charset="0"/>
                <a:ea typeface="Playfair Display Semi Bold" pitchFamily="34" charset="-122"/>
                <a:cs typeface="Playfair Display Semi Bold" pitchFamily="34" charset="-120"/>
              </a:rPr>
              <a:t>The Hidden Crisis in Postnatal Care</a:t>
            </a:r>
            <a:endParaRPr lang="en-US" sz="4200" dirty="0"/>
          </a:p>
        </p:txBody>
      </p:sp>
      <p:sp>
        <p:nvSpPr>
          <p:cNvPr id="3" name="Text 1"/>
          <p:cNvSpPr/>
          <p:nvPr/>
        </p:nvSpPr>
        <p:spPr>
          <a:xfrm>
            <a:off x="753427" y="1781294"/>
            <a:ext cx="7664053" cy="1377315"/>
          </a:xfrm>
          <a:prstGeom prst="rect">
            <a:avLst/>
          </a:prstGeom>
          <a:noFill/>
          <a:ln/>
        </p:spPr>
        <p:txBody>
          <a:bodyPr wrap="square" lIns="0" tIns="0" rIns="0" bIns="0" rtlCol="0" anchor="t"/>
          <a:lstStyle/>
          <a:p>
            <a:pPr marL="0" indent="0" algn="l">
              <a:lnSpc>
                <a:spcPts val="2700"/>
              </a:lnSpc>
              <a:buNone/>
            </a:pPr>
            <a:r>
              <a:rPr lang="en-US" sz="1650" dirty="0">
                <a:solidFill>
                  <a:srgbClr val="6F655D"/>
                </a:solidFill>
                <a:latin typeface="Public Sans" pitchFamily="34" charset="0"/>
                <a:ea typeface="Public Sans" pitchFamily="34" charset="-122"/>
                <a:cs typeface="Public Sans" pitchFamily="34" charset="-120"/>
              </a:rPr>
              <a:t>Every year, thousands of new mothers and babies in India face preventable health complications during the critical postnatal period. The transition to motherhood brings unique physical and mental health challenges that often go unaddressed.</a:t>
            </a:r>
            <a:endParaRPr lang="en-US" sz="1650" dirty="0"/>
          </a:p>
        </p:txBody>
      </p:sp>
      <p:sp>
        <p:nvSpPr>
          <p:cNvPr id="4" name="Text 2"/>
          <p:cNvSpPr/>
          <p:nvPr/>
        </p:nvSpPr>
        <p:spPr>
          <a:xfrm>
            <a:off x="753427" y="3352324"/>
            <a:ext cx="7664053" cy="1032986"/>
          </a:xfrm>
          <a:prstGeom prst="rect">
            <a:avLst/>
          </a:prstGeom>
          <a:noFill/>
          <a:ln/>
        </p:spPr>
        <p:txBody>
          <a:bodyPr wrap="square" lIns="0" tIns="0" rIns="0" bIns="0" rtlCol="0" anchor="t"/>
          <a:lstStyle/>
          <a:p>
            <a:pPr marL="0" indent="0" algn="l">
              <a:lnSpc>
                <a:spcPts val="2700"/>
              </a:lnSpc>
              <a:buNone/>
            </a:pPr>
            <a:r>
              <a:rPr lang="en-US" sz="1650" dirty="0">
                <a:solidFill>
                  <a:srgbClr val="6F655D"/>
                </a:solidFill>
                <a:latin typeface="Public Sans" pitchFamily="34" charset="0"/>
                <a:ea typeface="Public Sans" pitchFamily="34" charset="-122"/>
                <a:cs typeface="Public Sans" pitchFamily="34" charset="-120"/>
              </a:rPr>
              <a:t>Limited access to continuous healthcare monitoring, lack of immediate emergency support, and insufficient guidance on traditional practices create dangerous gaps in postnatal care.</a:t>
            </a:r>
            <a:endParaRPr lang="en-US" sz="1650" dirty="0"/>
          </a:p>
        </p:txBody>
      </p:sp>
      <p:pic>
        <p:nvPicPr>
          <p:cNvPr id="5" name="Image 0" descr="preencoded.png"/>
          <p:cNvPicPr>
            <a:picLocks noChangeAspect="1"/>
          </p:cNvPicPr>
          <p:nvPr/>
        </p:nvPicPr>
        <p:blipFill>
          <a:blip r:embed="rId3"/>
          <a:stretch>
            <a:fillRect/>
          </a:stretch>
        </p:blipFill>
        <p:spPr>
          <a:xfrm>
            <a:off x="8950166" y="1829753"/>
            <a:ext cx="4934307" cy="4934307"/>
          </a:xfrm>
          <a:prstGeom prst="rect">
            <a:avLst/>
          </a:prstGeom>
        </p:spPr>
      </p:pic>
      <p:sp>
        <p:nvSpPr>
          <p:cNvPr id="6" name="Text 3"/>
          <p:cNvSpPr/>
          <p:nvPr/>
        </p:nvSpPr>
        <p:spPr>
          <a:xfrm>
            <a:off x="753427" y="7248406"/>
            <a:ext cx="13123545" cy="688658"/>
          </a:xfrm>
          <a:prstGeom prst="rect">
            <a:avLst/>
          </a:prstGeom>
          <a:noFill/>
          <a:ln/>
        </p:spPr>
        <p:txBody>
          <a:bodyPr wrap="square" lIns="0" tIns="0" rIns="0" bIns="0" rtlCol="0" anchor="t"/>
          <a:lstStyle/>
          <a:p>
            <a:pPr marL="0" indent="0" algn="l">
              <a:lnSpc>
                <a:spcPts val="2700"/>
              </a:lnSpc>
              <a:buNone/>
            </a:pPr>
            <a:r>
              <a:rPr lang="en-US" sz="1650" dirty="0">
                <a:solidFill>
                  <a:srgbClr val="6F655D"/>
                </a:solidFill>
                <a:latin typeface="Public Sans" pitchFamily="34" charset="0"/>
                <a:ea typeface="Public Sans" pitchFamily="34" charset="-122"/>
                <a:cs typeface="Public Sans" pitchFamily="34" charset="-120"/>
              </a:rPr>
              <a:t>This crisis affects both urban and rural communities, with rural areas facing additional barriers to healthcare access and technological solutions.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sp>
        <p:nvSpPr>
          <p:cNvPr id="3" name="Text 0"/>
          <p:cNvSpPr/>
          <p:nvPr/>
        </p:nvSpPr>
        <p:spPr>
          <a:xfrm>
            <a:off x="6280190" y="1566029"/>
            <a:ext cx="6100167" cy="708779"/>
          </a:xfrm>
          <a:prstGeom prst="rect">
            <a:avLst/>
          </a:prstGeom>
          <a:noFill/>
          <a:ln/>
        </p:spPr>
        <p:txBody>
          <a:bodyPr wrap="non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The Problem Statement</a:t>
            </a:r>
            <a:endParaRPr lang="en-US" sz="4450" dirty="0"/>
          </a:p>
        </p:txBody>
      </p:sp>
      <p:sp>
        <p:nvSpPr>
          <p:cNvPr id="4" name="Shape 1"/>
          <p:cNvSpPr/>
          <p:nvPr/>
        </p:nvSpPr>
        <p:spPr>
          <a:xfrm>
            <a:off x="6280190" y="2614970"/>
            <a:ext cx="7556421" cy="2704624"/>
          </a:xfrm>
          <a:prstGeom prst="roundRect">
            <a:avLst>
              <a:gd name="adj" fmla="val 3522"/>
            </a:avLst>
          </a:prstGeom>
          <a:solidFill>
            <a:srgbClr val="E1C2C2"/>
          </a:solidFill>
          <a:ln/>
        </p:spPr>
      </p:sp>
      <p:pic>
        <p:nvPicPr>
          <p:cNvPr id="5" name="Image 1" descr="preencoded.png"/>
          <p:cNvPicPr>
            <a:picLocks noChangeAspect="1"/>
          </p:cNvPicPr>
          <p:nvPr/>
        </p:nvPicPr>
        <p:blipFill>
          <a:blip r:embed="rId4"/>
          <a:stretch>
            <a:fillRect/>
          </a:stretch>
        </p:blipFill>
        <p:spPr>
          <a:xfrm>
            <a:off x="6507004" y="2951321"/>
            <a:ext cx="425291" cy="340162"/>
          </a:xfrm>
          <a:prstGeom prst="rect">
            <a:avLst/>
          </a:prstGeom>
        </p:spPr>
      </p:pic>
      <p:sp>
        <p:nvSpPr>
          <p:cNvPr id="6" name="Text 2"/>
          <p:cNvSpPr/>
          <p:nvPr/>
        </p:nvSpPr>
        <p:spPr>
          <a:xfrm>
            <a:off x="7159109" y="2898457"/>
            <a:ext cx="5573197" cy="425291"/>
          </a:xfrm>
          <a:prstGeom prst="rect">
            <a:avLst/>
          </a:prstGeom>
          <a:noFill/>
          <a:ln/>
        </p:spPr>
        <p:txBody>
          <a:bodyPr wrap="none" lIns="0" tIns="0" rIns="0" bIns="0" rtlCol="0" anchor="t"/>
          <a:lstStyle/>
          <a:p>
            <a:pPr marL="0" indent="0" algn="l">
              <a:lnSpc>
                <a:spcPts val="3300"/>
              </a:lnSpc>
              <a:buNone/>
            </a:pPr>
            <a:r>
              <a:rPr lang="en-US" sz="2650" dirty="0">
                <a:solidFill>
                  <a:srgbClr val="000000"/>
                </a:solidFill>
                <a:latin typeface="Playfair Display Semi Bold" pitchFamily="34" charset="0"/>
                <a:ea typeface="Playfair Display Semi Bold" pitchFamily="34" charset="-122"/>
                <a:cs typeface="Playfair Display Semi Bold" pitchFamily="34" charset="-120"/>
              </a:rPr>
              <a:t>Critical Gap in Postnatal Healthcare</a:t>
            </a:r>
            <a:endParaRPr lang="en-US" sz="2650" dirty="0"/>
          </a:p>
        </p:txBody>
      </p:sp>
      <p:sp>
        <p:nvSpPr>
          <p:cNvPr id="7" name="Text 3"/>
          <p:cNvSpPr/>
          <p:nvPr/>
        </p:nvSpPr>
        <p:spPr>
          <a:xfrm>
            <a:off x="7159109" y="3550563"/>
            <a:ext cx="6450687" cy="1451610"/>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New mothers lack continuous health monitoring systems for both themselves and their babies, leading to delayed detection of complications and inadequate emergency response during the crucial postnatal recovery period.</a:t>
            </a:r>
            <a:endParaRPr lang="en-US" sz="1750" dirty="0"/>
          </a:p>
        </p:txBody>
      </p:sp>
      <p:sp>
        <p:nvSpPr>
          <p:cNvPr id="8" name="Text 4"/>
          <p:cNvSpPr/>
          <p:nvPr/>
        </p:nvSpPr>
        <p:spPr>
          <a:xfrm>
            <a:off x="6280190" y="5574744"/>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The absence of integrated tracking systems, emergency protocols, and family communication channels puts both maternal and infant health at serious risk during the most vulnerable weeks after birth.</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sp>
        <p:nvSpPr>
          <p:cNvPr id="3" name="Text 0"/>
          <p:cNvSpPr/>
          <p:nvPr/>
        </p:nvSpPr>
        <p:spPr>
          <a:xfrm>
            <a:off x="6280190" y="186523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Alarming Statistics</a:t>
            </a:r>
            <a:endParaRPr lang="en-US" sz="4450" dirty="0"/>
          </a:p>
        </p:txBody>
      </p:sp>
      <p:sp>
        <p:nvSpPr>
          <p:cNvPr id="4" name="Text 1"/>
          <p:cNvSpPr/>
          <p:nvPr/>
        </p:nvSpPr>
        <p:spPr>
          <a:xfrm>
            <a:off x="6280190" y="3027521"/>
            <a:ext cx="2329815" cy="748427"/>
          </a:xfrm>
          <a:prstGeom prst="rect">
            <a:avLst/>
          </a:prstGeom>
          <a:noFill/>
          <a:ln/>
        </p:spPr>
        <p:txBody>
          <a:bodyPr wrap="none" lIns="0" tIns="0" rIns="0" bIns="0" rtlCol="0" anchor="t"/>
          <a:lstStyle/>
          <a:p>
            <a:pPr marL="0" indent="0" algn="ctr">
              <a:lnSpc>
                <a:spcPts val="5850"/>
              </a:lnSpc>
              <a:buNone/>
            </a:pPr>
            <a:r>
              <a:rPr lang="en-US" sz="5850" dirty="0">
                <a:solidFill>
                  <a:srgbClr val="6F655D"/>
                </a:solidFill>
                <a:latin typeface="Playfair Display Semi Bold" pitchFamily="34" charset="0"/>
                <a:ea typeface="Playfair Display Semi Bold" pitchFamily="34" charset="-122"/>
                <a:cs typeface="Playfair Display Semi Bold" pitchFamily="34" charset="-120"/>
              </a:rPr>
              <a:t>45,000</a:t>
            </a:r>
            <a:endParaRPr lang="en-US" sz="5850" dirty="0"/>
          </a:p>
        </p:txBody>
      </p:sp>
      <p:sp>
        <p:nvSpPr>
          <p:cNvPr id="5" name="Text 2"/>
          <p:cNvSpPr/>
          <p:nvPr/>
        </p:nvSpPr>
        <p:spPr>
          <a:xfrm>
            <a:off x="6280190" y="4059317"/>
            <a:ext cx="2329815" cy="354330"/>
          </a:xfrm>
          <a:prstGeom prst="rect">
            <a:avLst/>
          </a:prstGeom>
          <a:noFill/>
          <a:ln/>
        </p:spPr>
        <p:txBody>
          <a:bodyPr wrap="none" lIns="0" tIns="0" rIns="0" bIns="0" rtlCol="0" anchor="t"/>
          <a:lstStyle/>
          <a:p>
            <a:pPr marL="0" indent="0" algn="ctr">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Maternal Deaths</a:t>
            </a:r>
            <a:endParaRPr lang="en-US" sz="2200" dirty="0"/>
          </a:p>
        </p:txBody>
      </p:sp>
      <p:sp>
        <p:nvSpPr>
          <p:cNvPr id="6" name="Text 3"/>
          <p:cNvSpPr/>
          <p:nvPr/>
        </p:nvSpPr>
        <p:spPr>
          <a:xfrm>
            <a:off x="6280190" y="4549735"/>
            <a:ext cx="2329815" cy="1814513"/>
          </a:xfrm>
          <a:prstGeom prst="rect">
            <a:avLst/>
          </a:prstGeom>
          <a:noFill/>
          <a:ln/>
        </p:spPr>
        <p:txBody>
          <a:bodyPr wrap="square" lIns="0" tIns="0" rIns="0" bIns="0" rtlCol="0" anchor="t"/>
          <a:lstStyle/>
          <a:p>
            <a:pPr marL="0" indent="0" algn="ctr">
              <a:lnSpc>
                <a:spcPts val="2850"/>
              </a:lnSpc>
              <a:buNone/>
            </a:pPr>
            <a:r>
              <a:rPr lang="en-US" sz="1750" dirty="0">
                <a:solidFill>
                  <a:srgbClr val="6F655D"/>
                </a:solidFill>
                <a:latin typeface="Public Sans" pitchFamily="34" charset="0"/>
                <a:ea typeface="Public Sans" pitchFamily="34" charset="-122"/>
                <a:cs typeface="Public Sans" pitchFamily="34" charset="-120"/>
              </a:rPr>
              <a:t>Annual maternal deaths in India, many preventable with proper postnatal monitoring</a:t>
            </a:r>
            <a:endParaRPr lang="en-US" sz="1750" dirty="0"/>
          </a:p>
        </p:txBody>
      </p:sp>
      <p:sp>
        <p:nvSpPr>
          <p:cNvPr id="7" name="Text 4"/>
          <p:cNvSpPr/>
          <p:nvPr/>
        </p:nvSpPr>
        <p:spPr>
          <a:xfrm>
            <a:off x="8893493" y="3027521"/>
            <a:ext cx="2329815" cy="748427"/>
          </a:xfrm>
          <a:prstGeom prst="rect">
            <a:avLst/>
          </a:prstGeom>
          <a:noFill/>
          <a:ln/>
        </p:spPr>
        <p:txBody>
          <a:bodyPr wrap="none" lIns="0" tIns="0" rIns="0" bIns="0" rtlCol="0" anchor="t"/>
          <a:lstStyle/>
          <a:p>
            <a:pPr marL="0" indent="0" algn="ctr">
              <a:lnSpc>
                <a:spcPts val="5850"/>
              </a:lnSpc>
              <a:buNone/>
            </a:pPr>
            <a:r>
              <a:rPr lang="en-US" sz="5850" dirty="0">
                <a:solidFill>
                  <a:srgbClr val="6F655D"/>
                </a:solidFill>
                <a:latin typeface="Playfair Display Semi Bold" pitchFamily="34" charset="0"/>
                <a:ea typeface="Playfair Display Semi Bold" pitchFamily="34" charset="-122"/>
                <a:cs typeface="Playfair Display Semi Bold" pitchFamily="34" charset="-120"/>
              </a:rPr>
              <a:t>28</a:t>
            </a:r>
            <a:endParaRPr lang="en-US" sz="5850" dirty="0"/>
          </a:p>
        </p:txBody>
      </p:sp>
      <p:sp>
        <p:nvSpPr>
          <p:cNvPr id="8" name="Text 5"/>
          <p:cNvSpPr/>
          <p:nvPr/>
        </p:nvSpPr>
        <p:spPr>
          <a:xfrm>
            <a:off x="8893493" y="4059317"/>
            <a:ext cx="2329815" cy="354330"/>
          </a:xfrm>
          <a:prstGeom prst="rect">
            <a:avLst/>
          </a:prstGeom>
          <a:noFill/>
          <a:ln/>
        </p:spPr>
        <p:txBody>
          <a:bodyPr wrap="none" lIns="0" tIns="0" rIns="0" bIns="0" rtlCol="0" anchor="t"/>
          <a:lstStyle/>
          <a:p>
            <a:pPr marL="0" indent="0" algn="ctr">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Critical Days</a:t>
            </a:r>
            <a:endParaRPr lang="en-US" sz="2200" dirty="0"/>
          </a:p>
        </p:txBody>
      </p:sp>
      <p:sp>
        <p:nvSpPr>
          <p:cNvPr id="9" name="Text 6"/>
          <p:cNvSpPr/>
          <p:nvPr/>
        </p:nvSpPr>
        <p:spPr>
          <a:xfrm>
            <a:off x="8893493" y="4549735"/>
            <a:ext cx="2329815" cy="1451610"/>
          </a:xfrm>
          <a:prstGeom prst="rect">
            <a:avLst/>
          </a:prstGeom>
          <a:noFill/>
          <a:ln/>
        </p:spPr>
        <p:txBody>
          <a:bodyPr wrap="square" lIns="0" tIns="0" rIns="0" bIns="0" rtlCol="0" anchor="t"/>
          <a:lstStyle/>
          <a:p>
            <a:pPr marL="0" indent="0" algn="ctr">
              <a:lnSpc>
                <a:spcPts val="2850"/>
              </a:lnSpc>
              <a:buNone/>
            </a:pPr>
            <a:r>
              <a:rPr lang="en-US" sz="1750" dirty="0">
                <a:solidFill>
                  <a:srgbClr val="6F655D"/>
                </a:solidFill>
                <a:latin typeface="Public Sans" pitchFamily="34" charset="0"/>
                <a:ea typeface="Public Sans" pitchFamily="34" charset="-122"/>
                <a:cs typeface="Public Sans" pitchFamily="34" charset="-120"/>
              </a:rPr>
              <a:t>First 28 days are most crucial for newborn survival and maternal recovery</a:t>
            </a:r>
            <a:endParaRPr lang="en-US" sz="1750" dirty="0"/>
          </a:p>
        </p:txBody>
      </p:sp>
      <p:sp>
        <p:nvSpPr>
          <p:cNvPr id="10" name="Text 7"/>
          <p:cNvSpPr/>
          <p:nvPr/>
        </p:nvSpPr>
        <p:spPr>
          <a:xfrm>
            <a:off x="11506795" y="3027521"/>
            <a:ext cx="2329815" cy="748427"/>
          </a:xfrm>
          <a:prstGeom prst="rect">
            <a:avLst/>
          </a:prstGeom>
          <a:noFill/>
          <a:ln/>
        </p:spPr>
        <p:txBody>
          <a:bodyPr wrap="none" lIns="0" tIns="0" rIns="0" bIns="0" rtlCol="0" anchor="t"/>
          <a:lstStyle/>
          <a:p>
            <a:pPr marL="0" indent="0" algn="ctr">
              <a:lnSpc>
                <a:spcPts val="5850"/>
              </a:lnSpc>
              <a:buNone/>
            </a:pPr>
            <a:r>
              <a:rPr lang="en-US" sz="5850" dirty="0">
                <a:solidFill>
                  <a:srgbClr val="6F655D"/>
                </a:solidFill>
                <a:latin typeface="Playfair Display Semi Bold" pitchFamily="34" charset="0"/>
                <a:ea typeface="Playfair Display Semi Bold" pitchFamily="34" charset="-122"/>
                <a:cs typeface="Playfair Display Semi Bold" pitchFamily="34" charset="-120"/>
              </a:rPr>
              <a:t>70%</a:t>
            </a:r>
            <a:endParaRPr lang="en-US" sz="5850" dirty="0"/>
          </a:p>
        </p:txBody>
      </p:sp>
      <p:sp>
        <p:nvSpPr>
          <p:cNvPr id="11" name="Text 8"/>
          <p:cNvSpPr/>
          <p:nvPr/>
        </p:nvSpPr>
        <p:spPr>
          <a:xfrm>
            <a:off x="11506795" y="4059317"/>
            <a:ext cx="2329815" cy="354330"/>
          </a:xfrm>
          <a:prstGeom prst="rect">
            <a:avLst/>
          </a:prstGeom>
          <a:noFill/>
          <a:ln/>
        </p:spPr>
        <p:txBody>
          <a:bodyPr wrap="none" lIns="0" tIns="0" rIns="0" bIns="0" rtlCol="0" anchor="t"/>
          <a:lstStyle/>
          <a:p>
            <a:pPr marL="0" indent="0" algn="ctr">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Rural Impact</a:t>
            </a:r>
            <a:endParaRPr lang="en-US" sz="2200" dirty="0"/>
          </a:p>
        </p:txBody>
      </p:sp>
      <p:sp>
        <p:nvSpPr>
          <p:cNvPr id="12" name="Text 9"/>
          <p:cNvSpPr/>
          <p:nvPr/>
        </p:nvSpPr>
        <p:spPr>
          <a:xfrm>
            <a:off x="11506795" y="4549735"/>
            <a:ext cx="2329815" cy="1451610"/>
          </a:xfrm>
          <a:prstGeom prst="rect">
            <a:avLst/>
          </a:prstGeom>
          <a:noFill/>
          <a:ln/>
        </p:spPr>
        <p:txBody>
          <a:bodyPr wrap="square" lIns="0" tIns="0" rIns="0" bIns="0" rtlCol="0" anchor="t"/>
          <a:lstStyle/>
          <a:p>
            <a:pPr marL="0" indent="0" algn="ctr">
              <a:lnSpc>
                <a:spcPts val="2850"/>
              </a:lnSpc>
              <a:buNone/>
            </a:pPr>
            <a:r>
              <a:rPr lang="en-US" sz="1750" dirty="0">
                <a:solidFill>
                  <a:srgbClr val="6F655D"/>
                </a:solidFill>
                <a:latin typeface="Public Sans" pitchFamily="34" charset="0"/>
                <a:ea typeface="Public Sans" pitchFamily="34" charset="-122"/>
                <a:cs typeface="Public Sans" pitchFamily="34" charset="-120"/>
              </a:rPr>
              <a:t>Of maternal deaths occur in rural areas with limited healthcare access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sp>
        <p:nvSpPr>
          <p:cNvPr id="3" name="Text 0"/>
          <p:cNvSpPr/>
          <p:nvPr/>
        </p:nvSpPr>
        <p:spPr>
          <a:xfrm>
            <a:off x="6280190" y="1428869"/>
            <a:ext cx="7521535" cy="708779"/>
          </a:xfrm>
          <a:prstGeom prst="rect">
            <a:avLst/>
          </a:prstGeom>
          <a:noFill/>
          <a:ln/>
        </p:spPr>
        <p:txBody>
          <a:bodyPr wrap="non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Challenges Faced by Mothers</a:t>
            </a:r>
            <a:endParaRPr lang="en-US" sz="4450" dirty="0"/>
          </a:p>
        </p:txBody>
      </p:sp>
      <p:sp>
        <p:nvSpPr>
          <p:cNvPr id="4" name="Shape 1"/>
          <p:cNvSpPr/>
          <p:nvPr/>
        </p:nvSpPr>
        <p:spPr>
          <a:xfrm>
            <a:off x="6280190" y="2477810"/>
            <a:ext cx="3664744" cy="2410897"/>
          </a:xfrm>
          <a:prstGeom prst="roundRect">
            <a:avLst>
              <a:gd name="adj" fmla="val 3952"/>
            </a:avLst>
          </a:prstGeom>
          <a:solidFill>
            <a:srgbClr val="E1C2C2">
              <a:alpha val="50000"/>
            </a:srgbClr>
          </a:solidFill>
          <a:ln w="7620">
            <a:solidFill>
              <a:srgbClr val="C7A8A8"/>
            </a:solidFill>
            <a:prstDash val="solid"/>
          </a:ln>
          <a:effectLst>
            <a:outerShdw dist="20320" dir="2700000" algn="bl" rotWithShape="0">
              <a:srgbClr val="C7A8A8">
                <a:alpha val="100000"/>
              </a:srgbClr>
            </a:outerShdw>
          </a:effectLst>
        </p:spPr>
      </p:sp>
      <p:sp>
        <p:nvSpPr>
          <p:cNvPr id="5" name="Text 2"/>
          <p:cNvSpPr/>
          <p:nvPr/>
        </p:nvSpPr>
        <p:spPr>
          <a:xfrm>
            <a:off x="6514624" y="271224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Delayed Detection</a:t>
            </a:r>
            <a:endParaRPr lang="en-US" sz="2200" dirty="0"/>
          </a:p>
        </p:txBody>
      </p:sp>
      <p:sp>
        <p:nvSpPr>
          <p:cNvPr id="6" name="Text 3"/>
          <p:cNvSpPr/>
          <p:nvPr/>
        </p:nvSpPr>
        <p:spPr>
          <a:xfrm>
            <a:off x="6514624" y="3202662"/>
            <a:ext cx="3195876" cy="1451610"/>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Health complications in mothers and babies often go unnoticed until they become critical emergencies</a:t>
            </a:r>
            <a:endParaRPr lang="en-US" sz="1750" dirty="0"/>
          </a:p>
        </p:txBody>
      </p:sp>
      <p:sp>
        <p:nvSpPr>
          <p:cNvPr id="7" name="Shape 4"/>
          <p:cNvSpPr/>
          <p:nvPr/>
        </p:nvSpPr>
        <p:spPr>
          <a:xfrm>
            <a:off x="10171748" y="2477810"/>
            <a:ext cx="3664863" cy="2410897"/>
          </a:xfrm>
          <a:prstGeom prst="roundRect">
            <a:avLst>
              <a:gd name="adj" fmla="val 3952"/>
            </a:avLst>
          </a:prstGeom>
          <a:solidFill>
            <a:srgbClr val="CCC4EC">
              <a:alpha val="50000"/>
            </a:srgbClr>
          </a:solidFill>
          <a:ln w="7620">
            <a:solidFill>
              <a:srgbClr val="B2AAD2"/>
            </a:solidFill>
            <a:prstDash val="solid"/>
          </a:ln>
          <a:effectLst>
            <a:outerShdw dist="20320" dir="2700000" algn="bl" rotWithShape="0">
              <a:srgbClr val="B2AAD2">
                <a:alpha val="100000"/>
              </a:srgbClr>
            </a:outerShdw>
          </a:effectLst>
        </p:spPr>
      </p:sp>
      <p:sp>
        <p:nvSpPr>
          <p:cNvPr id="8" name="Text 5"/>
          <p:cNvSpPr/>
          <p:nvPr/>
        </p:nvSpPr>
        <p:spPr>
          <a:xfrm>
            <a:off x="10406182" y="271224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Isolation</a:t>
            </a:r>
            <a:endParaRPr lang="en-US" sz="2200" dirty="0"/>
          </a:p>
        </p:txBody>
      </p:sp>
      <p:sp>
        <p:nvSpPr>
          <p:cNvPr id="9" name="Text 6"/>
          <p:cNvSpPr/>
          <p:nvPr/>
        </p:nvSpPr>
        <p:spPr>
          <a:xfrm>
            <a:off x="10406182" y="3202662"/>
            <a:ext cx="3195995" cy="1451610"/>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New mothers struggle with mental health issues without adequate family support and professional guidance</a:t>
            </a:r>
            <a:endParaRPr lang="en-US" sz="1750" dirty="0"/>
          </a:p>
        </p:txBody>
      </p:sp>
      <p:sp>
        <p:nvSpPr>
          <p:cNvPr id="10" name="Shape 7"/>
          <p:cNvSpPr/>
          <p:nvPr/>
        </p:nvSpPr>
        <p:spPr>
          <a:xfrm>
            <a:off x="6280190" y="5115520"/>
            <a:ext cx="7556421" cy="1685092"/>
          </a:xfrm>
          <a:prstGeom prst="roundRect">
            <a:avLst>
              <a:gd name="adj" fmla="val 5654"/>
            </a:avLst>
          </a:prstGeom>
          <a:solidFill>
            <a:srgbClr val="B4DAE4">
              <a:alpha val="50000"/>
            </a:srgbClr>
          </a:solidFill>
          <a:ln w="7620">
            <a:solidFill>
              <a:srgbClr val="9AC0CA"/>
            </a:solidFill>
            <a:prstDash val="solid"/>
          </a:ln>
          <a:effectLst>
            <a:outerShdw dist="20320" dir="2700000" algn="bl" rotWithShape="0">
              <a:srgbClr val="9AC0CA">
                <a:alpha val="100000"/>
              </a:srgbClr>
            </a:outerShdw>
          </a:effectLst>
        </p:spPr>
      </p:sp>
      <p:sp>
        <p:nvSpPr>
          <p:cNvPr id="11" name="Text 8"/>
          <p:cNvSpPr/>
          <p:nvPr/>
        </p:nvSpPr>
        <p:spPr>
          <a:xfrm>
            <a:off x="6514624" y="53499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000000"/>
                </a:solidFill>
                <a:latin typeface="Playfair Display Semi Bold" pitchFamily="34" charset="0"/>
                <a:ea typeface="Playfair Display Semi Bold" pitchFamily="34" charset="-122"/>
                <a:cs typeface="Playfair Display Semi Bold" pitchFamily="34" charset="-120"/>
              </a:rPr>
              <a:t>Emergency Response</a:t>
            </a:r>
            <a:endParaRPr lang="en-US" sz="2200" dirty="0"/>
          </a:p>
        </p:txBody>
      </p:sp>
      <p:sp>
        <p:nvSpPr>
          <p:cNvPr id="12" name="Text 9"/>
          <p:cNvSpPr/>
          <p:nvPr/>
        </p:nvSpPr>
        <p:spPr>
          <a:xfrm>
            <a:off x="6514624" y="5840373"/>
            <a:ext cx="7087553"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Public Sans" pitchFamily="34" charset="0"/>
                <a:ea typeface="Public Sans" pitchFamily="34" charset="-122"/>
                <a:cs typeface="Public Sans" pitchFamily="34" charset="-120"/>
              </a:rPr>
              <a:t>No immediate access to healthcare professionals during medical emergencies in remote areas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95360" y="0"/>
            <a:ext cx="6035040" cy="8229600"/>
          </a:xfrm>
          <a:prstGeom prst="rect">
            <a:avLst/>
          </a:prstGeom>
        </p:spPr>
      </p:pic>
      <p:sp>
        <p:nvSpPr>
          <p:cNvPr id="3" name="Text 0"/>
          <p:cNvSpPr/>
          <p:nvPr/>
        </p:nvSpPr>
        <p:spPr>
          <a:xfrm>
            <a:off x="793790" y="180986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Real-World Impact</a:t>
            </a:r>
            <a:endParaRPr lang="en-US" sz="4450" dirty="0"/>
          </a:p>
        </p:txBody>
      </p:sp>
      <p:sp>
        <p:nvSpPr>
          <p:cNvPr id="4" name="Text 1"/>
          <p:cNvSpPr/>
          <p:nvPr/>
        </p:nvSpPr>
        <p:spPr>
          <a:xfrm>
            <a:off x="1133951" y="3113961"/>
            <a:ext cx="7216259" cy="1088708"/>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"When my baby developed fever at 3 AM, I had no idea whom to call. The nearest hospital was 20 kilometres away, and my family panicked. We needed immediate guidance and support."</a:t>
            </a:r>
            <a:endParaRPr lang="en-US" sz="1750" dirty="0"/>
          </a:p>
        </p:txBody>
      </p:sp>
      <p:sp>
        <p:nvSpPr>
          <p:cNvPr id="5" name="Text 2"/>
          <p:cNvSpPr/>
          <p:nvPr/>
        </p:nvSpPr>
        <p:spPr>
          <a:xfrm>
            <a:off x="1133951" y="4457819"/>
            <a:ext cx="7216259" cy="362903"/>
          </a:xfrm>
          <a:prstGeom prst="rect">
            <a:avLst/>
          </a:prstGeom>
          <a:noFill/>
          <a:ln/>
        </p:spPr>
        <p:txBody>
          <a:bodyPr wrap="non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 Priya, New Mother from Rural Maharashtra</a:t>
            </a:r>
            <a:endParaRPr lang="en-US" sz="1750" dirty="0"/>
          </a:p>
        </p:txBody>
      </p:sp>
      <p:sp>
        <p:nvSpPr>
          <p:cNvPr id="6" name="Shape 3"/>
          <p:cNvSpPr/>
          <p:nvPr/>
        </p:nvSpPr>
        <p:spPr>
          <a:xfrm>
            <a:off x="793790" y="2858810"/>
            <a:ext cx="30480" cy="2217063"/>
          </a:xfrm>
          <a:prstGeom prst="rect">
            <a:avLst/>
          </a:prstGeom>
          <a:solidFill>
            <a:srgbClr val="E1C2C2"/>
          </a:solidFill>
          <a:ln/>
        </p:spPr>
      </p:sp>
      <p:sp>
        <p:nvSpPr>
          <p:cNvPr id="7" name="Text 4"/>
          <p:cNvSpPr/>
          <p:nvPr/>
        </p:nvSpPr>
        <p:spPr>
          <a:xfrm>
            <a:off x="793790" y="5331023"/>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Stories like Priya's highlight the urgent need for accessible, technology-driven solutions that bridge the gap between healthcare providers and families during critical postnatal periods.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123837"/>
            <a:ext cx="7354253" cy="708779"/>
          </a:xfrm>
          <a:prstGeom prst="rect">
            <a:avLst/>
          </a:prstGeom>
          <a:noFill/>
          <a:ln/>
        </p:spPr>
        <p:txBody>
          <a:bodyPr wrap="non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Existing Solutions Fall Short</a:t>
            </a:r>
            <a:endParaRPr lang="en-US" sz="4450" dirty="0"/>
          </a:p>
        </p:txBody>
      </p:sp>
      <p:sp>
        <p:nvSpPr>
          <p:cNvPr id="3" name="Shape 1"/>
          <p:cNvSpPr/>
          <p:nvPr/>
        </p:nvSpPr>
        <p:spPr>
          <a:xfrm>
            <a:off x="793790" y="3286244"/>
            <a:ext cx="4196358" cy="2819519"/>
          </a:xfrm>
          <a:prstGeom prst="roundRect">
            <a:avLst>
              <a:gd name="adj" fmla="val 5189"/>
            </a:avLst>
          </a:prstGeom>
          <a:solidFill>
            <a:srgbClr val="FFFAF6"/>
          </a:solidFill>
          <a:ln w="30480">
            <a:solidFill>
              <a:srgbClr val="E1C2C2"/>
            </a:solidFill>
            <a:prstDash val="solid"/>
          </a:ln>
          <a:effectLst>
            <a:outerShdw dist="20320" dir="2700000" algn="bl" rotWithShape="0">
              <a:srgbClr val="E1C2C2">
                <a:alpha val="100000"/>
              </a:srgbClr>
            </a:outerShdw>
          </a:effectLst>
        </p:spPr>
      </p:sp>
      <p:sp>
        <p:nvSpPr>
          <p:cNvPr id="4" name="Shape 2"/>
          <p:cNvSpPr/>
          <p:nvPr/>
        </p:nvSpPr>
        <p:spPr>
          <a:xfrm>
            <a:off x="763310" y="3286244"/>
            <a:ext cx="121920" cy="2819519"/>
          </a:xfrm>
          <a:prstGeom prst="roundRect">
            <a:avLst>
              <a:gd name="adj" fmla="val 78139"/>
            </a:avLst>
          </a:prstGeom>
          <a:solidFill>
            <a:srgbClr val="E1C2C2"/>
          </a:solidFill>
          <a:ln/>
        </p:spPr>
      </p:sp>
      <p:sp>
        <p:nvSpPr>
          <p:cNvPr id="5" name="Text 3"/>
          <p:cNvSpPr/>
          <p:nvPr/>
        </p:nvSpPr>
        <p:spPr>
          <a:xfrm>
            <a:off x="1142524" y="3543538"/>
            <a:ext cx="3590330" cy="708660"/>
          </a:xfrm>
          <a:prstGeom prst="rect">
            <a:avLst/>
          </a:prstGeom>
          <a:noFill/>
          <a:ln/>
        </p:spPr>
        <p:txBody>
          <a:bodyPr wrap="squar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Traditional Healthcare Apps</a:t>
            </a:r>
            <a:endParaRPr lang="en-US" sz="2200" dirty="0"/>
          </a:p>
        </p:txBody>
      </p:sp>
      <p:sp>
        <p:nvSpPr>
          <p:cNvPr id="6" name="Text 4"/>
          <p:cNvSpPr/>
          <p:nvPr/>
        </p:nvSpPr>
        <p:spPr>
          <a:xfrm>
            <a:off x="1142524" y="4388287"/>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Generic health apps lack specialised postnatal features and emergency protocols specific to mother-baby care</a:t>
            </a:r>
            <a:endParaRPr lang="en-US" sz="1750" dirty="0"/>
          </a:p>
        </p:txBody>
      </p:sp>
      <p:sp>
        <p:nvSpPr>
          <p:cNvPr id="7" name="Shape 5"/>
          <p:cNvSpPr/>
          <p:nvPr/>
        </p:nvSpPr>
        <p:spPr>
          <a:xfrm>
            <a:off x="5216962" y="3286244"/>
            <a:ext cx="4196358" cy="2819519"/>
          </a:xfrm>
          <a:prstGeom prst="roundRect">
            <a:avLst>
              <a:gd name="adj" fmla="val 5189"/>
            </a:avLst>
          </a:prstGeom>
          <a:solidFill>
            <a:srgbClr val="FFFAF6"/>
          </a:solidFill>
          <a:ln w="30480">
            <a:solidFill>
              <a:srgbClr val="CCC4EC"/>
            </a:solidFill>
            <a:prstDash val="solid"/>
          </a:ln>
          <a:effectLst>
            <a:outerShdw dist="20320" dir="2700000" algn="bl" rotWithShape="0">
              <a:srgbClr val="CCC4EC">
                <a:alpha val="100000"/>
              </a:srgbClr>
            </a:outerShdw>
          </a:effectLst>
        </p:spPr>
      </p:sp>
      <p:sp>
        <p:nvSpPr>
          <p:cNvPr id="8" name="Shape 6"/>
          <p:cNvSpPr/>
          <p:nvPr/>
        </p:nvSpPr>
        <p:spPr>
          <a:xfrm>
            <a:off x="5186482" y="3286244"/>
            <a:ext cx="121920" cy="2819519"/>
          </a:xfrm>
          <a:prstGeom prst="roundRect">
            <a:avLst>
              <a:gd name="adj" fmla="val 78139"/>
            </a:avLst>
          </a:prstGeom>
          <a:solidFill>
            <a:srgbClr val="CCC4EC"/>
          </a:solidFill>
          <a:ln/>
        </p:spPr>
      </p:sp>
      <p:sp>
        <p:nvSpPr>
          <p:cNvPr id="9" name="Text 7"/>
          <p:cNvSpPr/>
          <p:nvPr/>
        </p:nvSpPr>
        <p:spPr>
          <a:xfrm>
            <a:off x="5565696" y="3543538"/>
            <a:ext cx="3348395"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Government Programmes</a:t>
            </a:r>
            <a:endParaRPr lang="en-US" sz="2200" dirty="0"/>
          </a:p>
        </p:txBody>
      </p:sp>
      <p:sp>
        <p:nvSpPr>
          <p:cNvPr id="10" name="Text 8"/>
          <p:cNvSpPr/>
          <p:nvPr/>
        </p:nvSpPr>
        <p:spPr>
          <a:xfrm>
            <a:off x="5565696" y="4033957"/>
            <a:ext cx="3590330" cy="1814513"/>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While well-intentioned, programmes like Janani Suraksha Yojana focus primarily on delivery, not comprehensive postnatal monitoring</a:t>
            </a:r>
            <a:endParaRPr lang="en-US" sz="1750" dirty="0"/>
          </a:p>
        </p:txBody>
      </p:sp>
      <p:sp>
        <p:nvSpPr>
          <p:cNvPr id="11" name="Shape 9"/>
          <p:cNvSpPr/>
          <p:nvPr/>
        </p:nvSpPr>
        <p:spPr>
          <a:xfrm>
            <a:off x="9640133" y="3286244"/>
            <a:ext cx="4196358" cy="2819519"/>
          </a:xfrm>
          <a:prstGeom prst="roundRect">
            <a:avLst>
              <a:gd name="adj" fmla="val 5189"/>
            </a:avLst>
          </a:prstGeom>
          <a:solidFill>
            <a:srgbClr val="FFFAF6"/>
          </a:solidFill>
          <a:ln w="30480">
            <a:solidFill>
              <a:srgbClr val="B4DAE4"/>
            </a:solidFill>
            <a:prstDash val="solid"/>
          </a:ln>
          <a:effectLst>
            <a:outerShdw dist="20320" dir="2700000" algn="bl" rotWithShape="0">
              <a:srgbClr val="B4DAE4">
                <a:alpha val="100000"/>
              </a:srgbClr>
            </a:outerShdw>
          </a:effectLst>
        </p:spPr>
      </p:sp>
      <p:sp>
        <p:nvSpPr>
          <p:cNvPr id="12" name="Shape 10"/>
          <p:cNvSpPr/>
          <p:nvPr/>
        </p:nvSpPr>
        <p:spPr>
          <a:xfrm>
            <a:off x="9609653" y="3286244"/>
            <a:ext cx="121920" cy="2819519"/>
          </a:xfrm>
          <a:prstGeom prst="roundRect">
            <a:avLst>
              <a:gd name="adj" fmla="val 78139"/>
            </a:avLst>
          </a:prstGeom>
          <a:solidFill>
            <a:srgbClr val="B4DAE4"/>
          </a:solidFill>
          <a:ln/>
        </p:spPr>
      </p:sp>
      <p:sp>
        <p:nvSpPr>
          <p:cNvPr id="13" name="Text 11"/>
          <p:cNvSpPr/>
          <p:nvPr/>
        </p:nvSpPr>
        <p:spPr>
          <a:xfrm>
            <a:off x="9988868" y="354353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6F655D"/>
                </a:solidFill>
                <a:latin typeface="Playfair Display Semi Bold" pitchFamily="34" charset="0"/>
                <a:ea typeface="Playfair Display Semi Bold" pitchFamily="34" charset="-122"/>
                <a:cs typeface="Playfair Display Semi Bold" pitchFamily="34" charset="-120"/>
              </a:rPr>
              <a:t>Private Healthcare</a:t>
            </a:r>
            <a:endParaRPr lang="en-US" sz="2200" dirty="0"/>
          </a:p>
        </p:txBody>
      </p:sp>
      <p:sp>
        <p:nvSpPr>
          <p:cNvPr id="14" name="Text 12"/>
          <p:cNvSpPr/>
          <p:nvPr/>
        </p:nvSpPr>
        <p:spPr>
          <a:xfrm>
            <a:off x="9988868" y="4033957"/>
            <a:ext cx="3590330" cy="1451610"/>
          </a:xfrm>
          <a:prstGeom prst="rect">
            <a:avLst/>
          </a:prstGeom>
          <a:noFill/>
          <a:ln/>
        </p:spPr>
        <p:txBody>
          <a:bodyPr wrap="square" lIns="0" tIns="0" rIns="0" bIns="0" rtlCol="0" anchor="t"/>
          <a:lstStyle/>
          <a:p>
            <a:pPr marL="0" indent="0" algn="l">
              <a:lnSpc>
                <a:spcPts val="2850"/>
              </a:lnSpc>
              <a:buNone/>
            </a:pPr>
            <a:r>
              <a:rPr lang="en-US" sz="1750" dirty="0">
                <a:solidFill>
                  <a:srgbClr val="6F655D"/>
                </a:solidFill>
                <a:latin typeface="Public Sans" pitchFamily="34" charset="0"/>
                <a:ea typeface="Public Sans" pitchFamily="34" charset="-122"/>
                <a:cs typeface="Public Sans" pitchFamily="34" charset="-120"/>
              </a:rPr>
              <a:t>Expensive and inaccessible to rural populations, lacking continuous monitoring capabilities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6035040" cy="8229600"/>
          </a:xfrm>
          <a:prstGeom prst="rect">
            <a:avLst/>
          </a:prstGeom>
        </p:spPr>
      </p:pic>
      <p:sp>
        <p:nvSpPr>
          <p:cNvPr id="3" name="Text 0"/>
          <p:cNvSpPr/>
          <p:nvPr/>
        </p:nvSpPr>
        <p:spPr>
          <a:xfrm>
            <a:off x="6280190" y="122170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B6981"/>
                </a:solidFill>
                <a:latin typeface="Playfair Display Semi Bold" pitchFamily="34" charset="0"/>
                <a:ea typeface="Playfair Display Semi Bold" pitchFamily="34" charset="-122"/>
                <a:cs typeface="Playfair Display Semi Bold" pitchFamily="34" charset="-120"/>
              </a:rPr>
              <a:t>Limitations of Current Approaches</a:t>
            </a:r>
            <a:endParaRPr lang="en-US" sz="4450" dirty="0"/>
          </a:p>
        </p:txBody>
      </p:sp>
      <p:sp>
        <p:nvSpPr>
          <p:cNvPr id="4" name="Text 1"/>
          <p:cNvSpPr/>
          <p:nvPr/>
        </p:nvSpPr>
        <p:spPr>
          <a:xfrm>
            <a:off x="6280190" y="320623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B6981"/>
                </a:solidFill>
                <a:latin typeface="Playfair Display Semi Bold" pitchFamily="34" charset="0"/>
                <a:ea typeface="Playfair Display Semi Bold" pitchFamily="34" charset="-122"/>
                <a:cs typeface="Playfair Display Semi Bold" pitchFamily="34" charset="-120"/>
              </a:rPr>
              <a:t>Technology Gaps</a:t>
            </a:r>
            <a:endParaRPr lang="en-US" sz="2200" dirty="0"/>
          </a:p>
        </p:txBody>
      </p:sp>
      <p:sp>
        <p:nvSpPr>
          <p:cNvPr id="5" name="Text 2"/>
          <p:cNvSpPr/>
          <p:nvPr/>
        </p:nvSpPr>
        <p:spPr>
          <a:xfrm>
            <a:off x="6280190" y="3787378"/>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6F655D"/>
                </a:solidFill>
                <a:latin typeface="Public Sans" pitchFamily="34" charset="0"/>
                <a:ea typeface="Public Sans" pitchFamily="34" charset="-122"/>
                <a:cs typeface="Public Sans" pitchFamily="34" charset="-120"/>
              </a:rPr>
              <a:t>No integrated mother-baby health tracking</a:t>
            </a:r>
            <a:endParaRPr lang="en-US" sz="1750" dirty="0"/>
          </a:p>
        </p:txBody>
      </p:sp>
      <p:sp>
        <p:nvSpPr>
          <p:cNvPr id="6" name="Text 3"/>
          <p:cNvSpPr/>
          <p:nvPr/>
        </p:nvSpPr>
        <p:spPr>
          <a:xfrm>
            <a:off x="6280190" y="459247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6F655D"/>
                </a:solidFill>
                <a:latin typeface="Public Sans" pitchFamily="34" charset="0"/>
                <a:ea typeface="Public Sans" pitchFamily="34" charset="-122"/>
                <a:cs typeface="Public Sans" pitchFamily="34" charset="-120"/>
              </a:rPr>
              <a:t>Lack of emergency alert systems</a:t>
            </a:r>
            <a:endParaRPr lang="en-US" sz="1750" dirty="0"/>
          </a:p>
        </p:txBody>
      </p:sp>
      <p:sp>
        <p:nvSpPr>
          <p:cNvPr id="7" name="Text 4"/>
          <p:cNvSpPr/>
          <p:nvPr/>
        </p:nvSpPr>
        <p:spPr>
          <a:xfrm>
            <a:off x="6280190" y="539757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6F655D"/>
                </a:solidFill>
                <a:latin typeface="Public Sans" pitchFamily="34" charset="0"/>
                <a:ea typeface="Public Sans" pitchFamily="34" charset="-122"/>
                <a:cs typeface="Public Sans" pitchFamily="34" charset="-120"/>
              </a:rPr>
              <a:t>Missing family communication features</a:t>
            </a:r>
            <a:endParaRPr lang="en-US" sz="1750" dirty="0"/>
          </a:p>
        </p:txBody>
      </p:sp>
      <p:sp>
        <p:nvSpPr>
          <p:cNvPr id="8" name="Text 5"/>
          <p:cNvSpPr/>
          <p:nvPr/>
        </p:nvSpPr>
        <p:spPr>
          <a:xfrm>
            <a:off x="6280190" y="6202680"/>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6F655D"/>
                </a:solidFill>
                <a:latin typeface="Public Sans" pitchFamily="34" charset="0"/>
                <a:ea typeface="Public Sans" pitchFamily="34" charset="-122"/>
                <a:cs typeface="Public Sans" pitchFamily="34" charset="-120"/>
              </a:rPr>
              <a:t>No traditional practice guidance(future expansion)</a:t>
            </a:r>
            <a:endParaRPr lang="en-US" sz="1750" dirty="0"/>
          </a:p>
        </p:txBody>
      </p:sp>
      <p:sp>
        <p:nvSpPr>
          <p:cNvPr id="9" name="Text 6"/>
          <p:cNvSpPr/>
          <p:nvPr/>
        </p:nvSpPr>
        <p:spPr>
          <a:xfrm>
            <a:off x="10342721" y="320623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B6981"/>
                </a:solidFill>
                <a:latin typeface="Playfair Display Semi Bold" pitchFamily="34" charset="0"/>
                <a:ea typeface="Playfair Display Semi Bold" pitchFamily="34" charset="-122"/>
                <a:cs typeface="Playfair Display Semi Bold" pitchFamily="34" charset="-120"/>
              </a:rPr>
              <a:t>Accessibility Issues</a:t>
            </a:r>
            <a:endParaRPr lang="en-US" sz="2200" dirty="0"/>
          </a:p>
        </p:txBody>
      </p:sp>
      <p:sp>
        <p:nvSpPr>
          <p:cNvPr id="10" name="Text 7"/>
          <p:cNvSpPr/>
          <p:nvPr/>
        </p:nvSpPr>
        <p:spPr>
          <a:xfrm>
            <a:off x="10342721" y="3787378"/>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6F655D"/>
                </a:solidFill>
                <a:latin typeface="Public Sans" pitchFamily="34" charset="0"/>
                <a:ea typeface="Public Sans" pitchFamily="34" charset="-122"/>
                <a:cs typeface="Public Sans" pitchFamily="34" charset="-120"/>
              </a:rPr>
              <a:t>Urban-centric design approach</a:t>
            </a:r>
            <a:endParaRPr lang="en-US" sz="1750" dirty="0"/>
          </a:p>
        </p:txBody>
      </p:sp>
      <p:sp>
        <p:nvSpPr>
          <p:cNvPr id="11" name="Text 8"/>
          <p:cNvSpPr/>
          <p:nvPr/>
        </p:nvSpPr>
        <p:spPr>
          <a:xfrm>
            <a:off x="10342721" y="4592479"/>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6F655D"/>
                </a:solidFill>
                <a:latin typeface="Public Sans" pitchFamily="34" charset="0"/>
                <a:ea typeface="Public Sans" pitchFamily="34" charset="-122"/>
                <a:cs typeface="Public Sans" pitchFamily="34" charset="-120"/>
              </a:rPr>
              <a:t>High cost barriers</a:t>
            </a:r>
            <a:endParaRPr lang="en-US" sz="1750" dirty="0"/>
          </a:p>
        </p:txBody>
      </p:sp>
      <p:sp>
        <p:nvSpPr>
          <p:cNvPr id="12" name="Text 9"/>
          <p:cNvSpPr/>
          <p:nvPr/>
        </p:nvSpPr>
        <p:spPr>
          <a:xfrm>
            <a:off x="10342721" y="5034677"/>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6F655D"/>
                </a:solidFill>
                <a:latin typeface="Public Sans" pitchFamily="34" charset="0"/>
                <a:ea typeface="Public Sans" pitchFamily="34" charset="-122"/>
                <a:cs typeface="Public Sans" pitchFamily="34" charset="-120"/>
              </a:rPr>
              <a:t>Complex user interfaces</a:t>
            </a:r>
            <a:endParaRPr lang="en-US" sz="1750" dirty="0"/>
          </a:p>
        </p:txBody>
      </p:sp>
      <p:sp>
        <p:nvSpPr>
          <p:cNvPr id="13" name="Text 10"/>
          <p:cNvSpPr/>
          <p:nvPr/>
        </p:nvSpPr>
        <p:spPr>
          <a:xfrm>
            <a:off x="10342721" y="5476875"/>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6F655D"/>
                </a:solidFill>
                <a:latin typeface="Public Sans" pitchFamily="34" charset="0"/>
                <a:ea typeface="Public Sans" pitchFamily="34" charset="-122"/>
                <a:cs typeface="Public Sans" pitchFamily="34" charset="-120"/>
              </a:rPr>
              <a:t>Limited regional language support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627936" y="588883"/>
            <a:ext cx="4636294" cy="560784"/>
          </a:xfrm>
          <a:prstGeom prst="rect">
            <a:avLst/>
          </a:prstGeom>
          <a:noFill/>
          <a:ln/>
        </p:spPr>
        <p:txBody>
          <a:bodyPr wrap="none" lIns="0" tIns="0" rIns="0" bIns="0" rtlCol="0" anchor="t"/>
          <a:lstStyle/>
          <a:p>
            <a:pPr marL="0" indent="0" algn="l">
              <a:lnSpc>
                <a:spcPts val="4400"/>
              </a:lnSpc>
              <a:buNone/>
            </a:pPr>
            <a:r>
              <a:rPr lang="en-US" sz="3500" dirty="0">
                <a:solidFill>
                  <a:srgbClr val="4B6981"/>
                </a:solidFill>
                <a:latin typeface="Playfair Display Semi Bold" pitchFamily="34" charset="0"/>
                <a:ea typeface="Playfair Display Semi Bold" pitchFamily="34" charset="-122"/>
                <a:cs typeface="Playfair Display Semi Bold" pitchFamily="34" charset="-120"/>
              </a:rPr>
              <a:t>Introducing AAROGYA</a:t>
            </a:r>
            <a:endParaRPr lang="en-US" sz="3500" dirty="0"/>
          </a:p>
        </p:txBody>
      </p:sp>
      <p:sp>
        <p:nvSpPr>
          <p:cNvPr id="4" name="Text 1"/>
          <p:cNvSpPr/>
          <p:nvPr/>
        </p:nvSpPr>
        <p:spPr>
          <a:xfrm>
            <a:off x="627936" y="1418749"/>
            <a:ext cx="7888129" cy="574119"/>
          </a:xfrm>
          <a:prstGeom prst="rect">
            <a:avLst/>
          </a:prstGeom>
          <a:noFill/>
          <a:ln/>
        </p:spPr>
        <p:txBody>
          <a:bodyPr wrap="square" lIns="0" tIns="0" rIns="0" bIns="0" rtlCol="0" anchor="t"/>
          <a:lstStyle/>
          <a:p>
            <a:pPr marL="0" indent="0" algn="l">
              <a:lnSpc>
                <a:spcPts val="2250"/>
              </a:lnSpc>
              <a:buNone/>
            </a:pPr>
            <a:r>
              <a:rPr lang="en-US" sz="1400" dirty="0">
                <a:solidFill>
                  <a:srgbClr val="6F655D"/>
                </a:solidFill>
                <a:latin typeface="Public Sans" pitchFamily="34" charset="0"/>
                <a:ea typeface="Public Sans" pitchFamily="34" charset="-122"/>
                <a:cs typeface="Public Sans" pitchFamily="34" charset="-120"/>
              </a:rPr>
              <a:t>AAROGYA is a comprehensive postnatal care platform designed specifically for Indian mothers and babies, combining traditional wisdom with modern technology.</a:t>
            </a:r>
            <a:endParaRPr lang="en-US" sz="1400" dirty="0"/>
          </a:p>
        </p:txBody>
      </p:sp>
      <p:sp>
        <p:nvSpPr>
          <p:cNvPr id="5" name="Text 2"/>
          <p:cNvSpPr/>
          <p:nvPr/>
        </p:nvSpPr>
        <p:spPr>
          <a:xfrm>
            <a:off x="627936" y="2194679"/>
            <a:ext cx="179427" cy="224195"/>
          </a:xfrm>
          <a:prstGeom prst="rect">
            <a:avLst/>
          </a:prstGeom>
          <a:noFill/>
          <a:ln/>
        </p:spPr>
        <p:txBody>
          <a:bodyPr wrap="none" lIns="0" tIns="0" rIns="0" bIns="0" rtlCol="0" anchor="t"/>
          <a:lstStyle/>
          <a:p>
            <a:pPr marL="0" indent="0" algn="l">
              <a:lnSpc>
                <a:spcPts val="2250"/>
              </a:lnSpc>
              <a:buNone/>
            </a:pPr>
            <a:r>
              <a:rPr lang="en-US" sz="1400" dirty="0">
                <a:solidFill>
                  <a:srgbClr val="6F655D"/>
                </a:solidFill>
                <a:latin typeface="Playfair Display Light" pitchFamily="34" charset="0"/>
                <a:ea typeface="Playfair Display Light" pitchFamily="34" charset="-122"/>
                <a:cs typeface="Playfair Display Light" pitchFamily="34" charset="-120"/>
              </a:rPr>
              <a:t>01</a:t>
            </a:r>
            <a:endParaRPr lang="en-US" sz="1400" dirty="0"/>
          </a:p>
        </p:txBody>
      </p:sp>
      <p:sp>
        <p:nvSpPr>
          <p:cNvPr id="6" name="Shape 3"/>
          <p:cNvSpPr/>
          <p:nvPr/>
        </p:nvSpPr>
        <p:spPr>
          <a:xfrm>
            <a:off x="627936" y="2476619"/>
            <a:ext cx="7888129" cy="22860"/>
          </a:xfrm>
          <a:prstGeom prst="rect">
            <a:avLst/>
          </a:prstGeom>
          <a:solidFill>
            <a:srgbClr val="E1C2C2"/>
          </a:solidFill>
          <a:ln/>
        </p:spPr>
      </p:sp>
      <p:sp>
        <p:nvSpPr>
          <p:cNvPr id="7" name="Text 4"/>
          <p:cNvSpPr/>
          <p:nvPr/>
        </p:nvSpPr>
        <p:spPr>
          <a:xfrm>
            <a:off x="627936" y="2611993"/>
            <a:ext cx="2242899" cy="280392"/>
          </a:xfrm>
          <a:prstGeom prst="rect">
            <a:avLst/>
          </a:prstGeom>
          <a:noFill/>
          <a:ln/>
        </p:spPr>
        <p:txBody>
          <a:bodyPr wrap="none" lIns="0" tIns="0" rIns="0" bIns="0" rtlCol="0" anchor="t"/>
          <a:lstStyle/>
          <a:p>
            <a:pPr marL="0" indent="0" algn="l">
              <a:lnSpc>
                <a:spcPts val="2200"/>
              </a:lnSpc>
              <a:buNone/>
            </a:pPr>
            <a:r>
              <a:rPr lang="en-US" sz="1750" dirty="0">
                <a:solidFill>
                  <a:srgbClr val="6F655D"/>
                </a:solidFill>
                <a:latin typeface="Playfair Display Semi Bold" pitchFamily="34" charset="0"/>
                <a:ea typeface="Playfair Display Semi Bold" pitchFamily="34" charset="-122"/>
                <a:cs typeface="Playfair Display Semi Bold" pitchFamily="34" charset="-120"/>
              </a:rPr>
              <a:t>Dual Health Tracking</a:t>
            </a:r>
            <a:endParaRPr lang="en-US" sz="1750" dirty="0"/>
          </a:p>
        </p:txBody>
      </p:sp>
      <p:sp>
        <p:nvSpPr>
          <p:cNvPr id="8" name="Text 5"/>
          <p:cNvSpPr/>
          <p:nvPr/>
        </p:nvSpPr>
        <p:spPr>
          <a:xfrm>
            <a:off x="627936" y="3000018"/>
            <a:ext cx="7888129" cy="287060"/>
          </a:xfrm>
          <a:prstGeom prst="rect">
            <a:avLst/>
          </a:prstGeom>
          <a:noFill/>
          <a:ln/>
        </p:spPr>
        <p:txBody>
          <a:bodyPr wrap="none" lIns="0" tIns="0" rIns="0" bIns="0" rtlCol="0" anchor="t"/>
          <a:lstStyle/>
          <a:p>
            <a:pPr marL="0" indent="0" algn="l">
              <a:lnSpc>
                <a:spcPts val="2250"/>
              </a:lnSpc>
              <a:buNone/>
            </a:pPr>
            <a:r>
              <a:rPr lang="en-US" sz="1400" dirty="0">
                <a:solidFill>
                  <a:srgbClr val="6F655D"/>
                </a:solidFill>
                <a:latin typeface="Public Sans" pitchFamily="34" charset="0"/>
                <a:ea typeface="Public Sans" pitchFamily="34" charset="-122"/>
                <a:cs typeface="Public Sans" pitchFamily="34" charset="-120"/>
              </a:rPr>
              <a:t>Monitor both maternal and infant physical and mental wellbeing with intelligent alerts</a:t>
            </a:r>
            <a:endParaRPr lang="en-US" sz="1400" dirty="0"/>
          </a:p>
        </p:txBody>
      </p:sp>
      <p:sp>
        <p:nvSpPr>
          <p:cNvPr id="9" name="Text 6"/>
          <p:cNvSpPr/>
          <p:nvPr/>
        </p:nvSpPr>
        <p:spPr>
          <a:xfrm>
            <a:off x="627936" y="3601045"/>
            <a:ext cx="179427" cy="224195"/>
          </a:xfrm>
          <a:prstGeom prst="rect">
            <a:avLst/>
          </a:prstGeom>
          <a:noFill/>
          <a:ln/>
        </p:spPr>
        <p:txBody>
          <a:bodyPr wrap="none" lIns="0" tIns="0" rIns="0" bIns="0" rtlCol="0" anchor="t"/>
          <a:lstStyle/>
          <a:p>
            <a:pPr marL="0" indent="0" algn="l">
              <a:lnSpc>
                <a:spcPts val="2250"/>
              </a:lnSpc>
              <a:buNone/>
            </a:pPr>
            <a:r>
              <a:rPr lang="en-US" sz="1400" dirty="0">
                <a:solidFill>
                  <a:srgbClr val="6F655D"/>
                </a:solidFill>
                <a:latin typeface="Playfair Display Light" pitchFamily="34" charset="0"/>
                <a:ea typeface="Playfair Display Light" pitchFamily="34" charset="-122"/>
                <a:cs typeface="Playfair Display Light" pitchFamily="34" charset="-120"/>
              </a:rPr>
              <a:t>02</a:t>
            </a:r>
            <a:endParaRPr lang="en-US" sz="1400" dirty="0"/>
          </a:p>
        </p:txBody>
      </p:sp>
      <p:sp>
        <p:nvSpPr>
          <p:cNvPr id="10" name="Shape 7"/>
          <p:cNvSpPr/>
          <p:nvPr/>
        </p:nvSpPr>
        <p:spPr>
          <a:xfrm>
            <a:off x="627936" y="3882985"/>
            <a:ext cx="7888129" cy="22860"/>
          </a:xfrm>
          <a:prstGeom prst="rect">
            <a:avLst/>
          </a:prstGeom>
          <a:solidFill>
            <a:srgbClr val="CCC4EC"/>
          </a:solidFill>
          <a:ln/>
        </p:spPr>
      </p:sp>
      <p:sp>
        <p:nvSpPr>
          <p:cNvPr id="11" name="Text 8"/>
          <p:cNvSpPr/>
          <p:nvPr/>
        </p:nvSpPr>
        <p:spPr>
          <a:xfrm>
            <a:off x="627936" y="4018359"/>
            <a:ext cx="2242899" cy="280392"/>
          </a:xfrm>
          <a:prstGeom prst="rect">
            <a:avLst/>
          </a:prstGeom>
          <a:noFill/>
          <a:ln/>
        </p:spPr>
        <p:txBody>
          <a:bodyPr wrap="none" lIns="0" tIns="0" rIns="0" bIns="0" rtlCol="0" anchor="t"/>
          <a:lstStyle/>
          <a:p>
            <a:pPr marL="0" indent="0" algn="l">
              <a:lnSpc>
                <a:spcPts val="2200"/>
              </a:lnSpc>
              <a:buNone/>
            </a:pPr>
            <a:r>
              <a:rPr lang="en-US" sz="1750" dirty="0">
                <a:solidFill>
                  <a:srgbClr val="6F655D"/>
                </a:solidFill>
                <a:latin typeface="Playfair Display Semi Bold" pitchFamily="34" charset="0"/>
                <a:ea typeface="Playfair Display Semi Bold" pitchFamily="34" charset="-122"/>
                <a:cs typeface="Playfair Display Semi Bold" pitchFamily="34" charset="-120"/>
              </a:rPr>
              <a:t>Emergency Response</a:t>
            </a:r>
            <a:endParaRPr lang="en-US" sz="1750" dirty="0"/>
          </a:p>
        </p:txBody>
      </p:sp>
      <p:sp>
        <p:nvSpPr>
          <p:cNvPr id="12" name="Text 9"/>
          <p:cNvSpPr/>
          <p:nvPr/>
        </p:nvSpPr>
        <p:spPr>
          <a:xfrm>
            <a:off x="627936" y="4406384"/>
            <a:ext cx="7888129" cy="287060"/>
          </a:xfrm>
          <a:prstGeom prst="rect">
            <a:avLst/>
          </a:prstGeom>
          <a:noFill/>
          <a:ln/>
        </p:spPr>
        <p:txBody>
          <a:bodyPr wrap="none" lIns="0" tIns="0" rIns="0" bIns="0" rtlCol="0" anchor="t"/>
          <a:lstStyle/>
          <a:p>
            <a:pPr marL="0" indent="0" algn="l">
              <a:lnSpc>
                <a:spcPts val="2250"/>
              </a:lnSpc>
              <a:buNone/>
            </a:pPr>
            <a:r>
              <a:rPr lang="en-US" sz="1400" dirty="0">
                <a:solidFill>
                  <a:srgbClr val="6F655D"/>
                </a:solidFill>
                <a:latin typeface="Public Sans" pitchFamily="34" charset="0"/>
                <a:ea typeface="Public Sans" pitchFamily="34" charset="-122"/>
                <a:cs typeface="Public Sans" pitchFamily="34" charset="-120"/>
              </a:rPr>
              <a:t>Instant connection to ASHA workers and healthcare professionals during critical situations</a:t>
            </a:r>
            <a:endParaRPr lang="en-US" sz="1400" dirty="0"/>
          </a:p>
        </p:txBody>
      </p:sp>
      <p:sp>
        <p:nvSpPr>
          <p:cNvPr id="13" name="Text 10"/>
          <p:cNvSpPr/>
          <p:nvPr/>
        </p:nvSpPr>
        <p:spPr>
          <a:xfrm>
            <a:off x="627936" y="5007412"/>
            <a:ext cx="179427" cy="224195"/>
          </a:xfrm>
          <a:prstGeom prst="rect">
            <a:avLst/>
          </a:prstGeom>
          <a:noFill/>
          <a:ln/>
        </p:spPr>
        <p:txBody>
          <a:bodyPr wrap="none" lIns="0" tIns="0" rIns="0" bIns="0" rtlCol="0" anchor="t"/>
          <a:lstStyle/>
          <a:p>
            <a:pPr marL="0" indent="0" algn="l">
              <a:lnSpc>
                <a:spcPts val="2250"/>
              </a:lnSpc>
              <a:buNone/>
            </a:pPr>
            <a:r>
              <a:rPr lang="en-US" sz="1400" dirty="0">
                <a:solidFill>
                  <a:srgbClr val="6F655D"/>
                </a:solidFill>
                <a:latin typeface="Playfair Display Light" pitchFamily="34" charset="0"/>
                <a:ea typeface="Playfair Display Light" pitchFamily="34" charset="-122"/>
                <a:cs typeface="Playfair Display Light" pitchFamily="34" charset="-120"/>
              </a:rPr>
              <a:t>03</a:t>
            </a:r>
            <a:endParaRPr lang="en-US" sz="1400" dirty="0"/>
          </a:p>
        </p:txBody>
      </p:sp>
      <p:sp>
        <p:nvSpPr>
          <p:cNvPr id="14" name="Shape 11"/>
          <p:cNvSpPr/>
          <p:nvPr/>
        </p:nvSpPr>
        <p:spPr>
          <a:xfrm>
            <a:off x="627936" y="5289352"/>
            <a:ext cx="7888129" cy="22860"/>
          </a:xfrm>
          <a:prstGeom prst="rect">
            <a:avLst/>
          </a:prstGeom>
          <a:solidFill>
            <a:srgbClr val="B4DAE4"/>
          </a:solidFill>
          <a:ln/>
        </p:spPr>
      </p:sp>
      <p:sp>
        <p:nvSpPr>
          <p:cNvPr id="15" name="Text 12"/>
          <p:cNvSpPr/>
          <p:nvPr/>
        </p:nvSpPr>
        <p:spPr>
          <a:xfrm>
            <a:off x="627936" y="5424726"/>
            <a:ext cx="2242899" cy="280392"/>
          </a:xfrm>
          <a:prstGeom prst="rect">
            <a:avLst/>
          </a:prstGeom>
          <a:noFill/>
          <a:ln/>
        </p:spPr>
        <p:txBody>
          <a:bodyPr wrap="none" lIns="0" tIns="0" rIns="0" bIns="0" rtlCol="0" anchor="t"/>
          <a:lstStyle/>
          <a:p>
            <a:pPr marL="0" indent="0" algn="l">
              <a:lnSpc>
                <a:spcPts val="2200"/>
              </a:lnSpc>
              <a:buNone/>
            </a:pPr>
            <a:r>
              <a:rPr lang="en-US" sz="1750" dirty="0">
                <a:solidFill>
                  <a:srgbClr val="6F655D"/>
                </a:solidFill>
                <a:latin typeface="Playfair Display Semi Bold" pitchFamily="34" charset="0"/>
                <a:ea typeface="Playfair Display Semi Bold" pitchFamily="34" charset="-122"/>
                <a:cs typeface="Playfair Display Semi Bold" pitchFamily="34" charset="-120"/>
              </a:rPr>
              <a:t>Family Integration</a:t>
            </a:r>
            <a:endParaRPr lang="en-US" sz="1750" dirty="0"/>
          </a:p>
        </p:txBody>
      </p:sp>
      <p:sp>
        <p:nvSpPr>
          <p:cNvPr id="16" name="Text 13"/>
          <p:cNvSpPr/>
          <p:nvPr/>
        </p:nvSpPr>
        <p:spPr>
          <a:xfrm>
            <a:off x="627936" y="5812750"/>
            <a:ext cx="7888129" cy="287060"/>
          </a:xfrm>
          <a:prstGeom prst="rect">
            <a:avLst/>
          </a:prstGeom>
          <a:noFill/>
          <a:ln/>
        </p:spPr>
        <p:txBody>
          <a:bodyPr wrap="none" lIns="0" tIns="0" rIns="0" bIns="0" rtlCol="0" anchor="t"/>
          <a:lstStyle/>
          <a:p>
            <a:pPr marL="0" indent="0" algn="l">
              <a:lnSpc>
                <a:spcPts val="2250"/>
              </a:lnSpc>
              <a:buNone/>
            </a:pPr>
            <a:r>
              <a:rPr lang="en-US" sz="1400" dirty="0">
                <a:solidFill>
                  <a:srgbClr val="6F655D"/>
                </a:solidFill>
                <a:latin typeface="Public Sans" pitchFamily="34" charset="0"/>
                <a:ea typeface="Public Sans" pitchFamily="34" charset="-122"/>
                <a:cs typeface="Public Sans" pitchFamily="34" charset="-120"/>
              </a:rPr>
              <a:t>Live health updates for chosen family members ensuring comprehensive support system</a:t>
            </a:r>
            <a:endParaRPr lang="en-US" sz="1400" dirty="0"/>
          </a:p>
        </p:txBody>
      </p:sp>
      <p:sp>
        <p:nvSpPr>
          <p:cNvPr id="17" name="Text 14"/>
          <p:cNvSpPr/>
          <p:nvPr/>
        </p:nvSpPr>
        <p:spPr>
          <a:xfrm>
            <a:off x="627936" y="6413778"/>
            <a:ext cx="179427" cy="224195"/>
          </a:xfrm>
          <a:prstGeom prst="rect">
            <a:avLst/>
          </a:prstGeom>
          <a:noFill/>
          <a:ln/>
        </p:spPr>
        <p:txBody>
          <a:bodyPr wrap="none" lIns="0" tIns="0" rIns="0" bIns="0" rtlCol="0" anchor="t"/>
          <a:lstStyle/>
          <a:p>
            <a:pPr marL="0" indent="0" algn="l">
              <a:lnSpc>
                <a:spcPts val="2250"/>
              </a:lnSpc>
              <a:buNone/>
            </a:pPr>
            <a:r>
              <a:rPr lang="en-US" sz="1400" dirty="0">
                <a:solidFill>
                  <a:srgbClr val="6F655D"/>
                </a:solidFill>
                <a:latin typeface="Playfair Display Light" pitchFamily="34" charset="0"/>
                <a:ea typeface="Playfair Display Light" pitchFamily="34" charset="-122"/>
                <a:cs typeface="Playfair Display Light" pitchFamily="34" charset="-120"/>
              </a:rPr>
              <a:t>04</a:t>
            </a:r>
            <a:endParaRPr lang="en-US" sz="1400" dirty="0"/>
          </a:p>
        </p:txBody>
      </p:sp>
      <p:sp>
        <p:nvSpPr>
          <p:cNvPr id="18" name="Shape 15"/>
          <p:cNvSpPr/>
          <p:nvPr/>
        </p:nvSpPr>
        <p:spPr>
          <a:xfrm>
            <a:off x="627936" y="6695718"/>
            <a:ext cx="7888129" cy="22860"/>
          </a:xfrm>
          <a:prstGeom prst="rect">
            <a:avLst/>
          </a:prstGeom>
          <a:solidFill>
            <a:srgbClr val="E1C2C2"/>
          </a:solidFill>
          <a:ln/>
        </p:spPr>
      </p:sp>
      <p:sp>
        <p:nvSpPr>
          <p:cNvPr id="19" name="Text 16"/>
          <p:cNvSpPr/>
          <p:nvPr/>
        </p:nvSpPr>
        <p:spPr>
          <a:xfrm>
            <a:off x="627936" y="6831092"/>
            <a:ext cx="2242899" cy="280392"/>
          </a:xfrm>
          <a:prstGeom prst="rect">
            <a:avLst/>
          </a:prstGeom>
          <a:noFill/>
          <a:ln/>
        </p:spPr>
        <p:txBody>
          <a:bodyPr wrap="none" lIns="0" tIns="0" rIns="0" bIns="0" rtlCol="0" anchor="t"/>
          <a:lstStyle/>
          <a:p>
            <a:pPr marL="0" indent="0" algn="l">
              <a:lnSpc>
                <a:spcPts val="2200"/>
              </a:lnSpc>
              <a:buNone/>
            </a:pPr>
            <a:r>
              <a:rPr lang="en-US" sz="1750" dirty="0">
                <a:solidFill>
                  <a:srgbClr val="6F655D"/>
                </a:solidFill>
                <a:latin typeface="Playfair Display Semi Bold" pitchFamily="34" charset="0"/>
                <a:ea typeface="Playfair Display Semi Bold" pitchFamily="34" charset="-122"/>
                <a:cs typeface="Playfair Display Semi Bold" pitchFamily="34" charset="-120"/>
              </a:rPr>
              <a:t>Smart Insights</a:t>
            </a:r>
            <a:endParaRPr lang="en-US" sz="1750" dirty="0"/>
          </a:p>
        </p:txBody>
      </p:sp>
      <p:sp>
        <p:nvSpPr>
          <p:cNvPr id="20" name="Text 17"/>
          <p:cNvSpPr/>
          <p:nvPr/>
        </p:nvSpPr>
        <p:spPr>
          <a:xfrm>
            <a:off x="627936" y="7219117"/>
            <a:ext cx="7888129" cy="287060"/>
          </a:xfrm>
          <a:prstGeom prst="rect">
            <a:avLst/>
          </a:prstGeom>
          <a:noFill/>
          <a:ln/>
        </p:spPr>
        <p:txBody>
          <a:bodyPr wrap="none" lIns="0" tIns="0" rIns="0" bIns="0" rtlCol="0" anchor="t"/>
          <a:lstStyle/>
          <a:p>
            <a:pPr marL="0" indent="0" algn="l">
              <a:lnSpc>
                <a:spcPts val="2250"/>
              </a:lnSpc>
              <a:buNone/>
            </a:pPr>
            <a:r>
              <a:rPr lang="en-US" sz="1400" dirty="0">
                <a:solidFill>
                  <a:srgbClr val="6F655D"/>
                </a:solidFill>
                <a:latin typeface="Public Sans" pitchFamily="34" charset="0"/>
                <a:ea typeface="Public Sans" pitchFamily="34" charset="-122"/>
                <a:cs typeface="Public Sans" pitchFamily="34" charset="-120"/>
              </a:rPr>
              <a:t>Scientific explanations for traditional practices with personalised nutrition tracking</a:t>
            </a:r>
            <a:endParaRPr lang="en-US" sz="1400" dirty="0"/>
          </a:p>
        </p:txBody>
      </p:sp>
      <p:pic>
        <p:nvPicPr>
          <p:cNvPr id="24" name="Picture 23" descr="A logo of a person holding a baby&#10;&#10;AI-generated content may be incorrect.">
            <a:extLst>
              <a:ext uri="{FF2B5EF4-FFF2-40B4-BE49-F238E27FC236}">
                <a16:creationId xmlns:a16="http://schemas.microsoft.com/office/drawing/2014/main" id="{8BDE0A10-436D-AB41-C137-90D0303700DC}"/>
              </a:ext>
            </a:extLst>
          </p:cNvPr>
          <p:cNvPicPr>
            <a:picLocks noChangeAspect="1"/>
          </p:cNvPicPr>
          <p:nvPr/>
        </p:nvPicPr>
        <p:blipFill>
          <a:blip r:embed="rId3"/>
          <a:stretch>
            <a:fillRect/>
          </a:stretch>
        </p:blipFill>
        <p:spPr>
          <a:xfrm>
            <a:off x="9302347" y="1718644"/>
            <a:ext cx="4023360" cy="4023360"/>
          </a:xfrm>
          <a:prstGeom prst="rect">
            <a:avLst/>
          </a:prstGeom>
        </p:spPr>
      </p:pic>
      <p:sp>
        <p:nvSpPr>
          <p:cNvPr id="25" name="Flowchart: Process 24">
            <a:extLst>
              <a:ext uri="{FF2B5EF4-FFF2-40B4-BE49-F238E27FC236}">
                <a16:creationId xmlns:a16="http://schemas.microsoft.com/office/drawing/2014/main" id="{E9DDBDEF-E1A5-CB08-701B-C5984AA1B352}"/>
              </a:ext>
            </a:extLst>
          </p:cNvPr>
          <p:cNvSpPr/>
          <p:nvPr/>
        </p:nvSpPr>
        <p:spPr>
          <a:xfrm>
            <a:off x="9302347" y="1718644"/>
            <a:ext cx="4146024" cy="4023360"/>
          </a:xfrm>
          <a:prstGeom prst="flowChartProcess">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1212</Words>
  <Application>Microsoft Office PowerPoint</Application>
  <PresentationFormat>Custom</PresentationFormat>
  <Paragraphs>145</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Playfair Display Semi Bold</vt:lpstr>
      <vt:lpstr>Playfair Display Light</vt:lpstr>
      <vt:lpstr>Public Sans</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niyati apoorva v</dc:creator>
  <cp:lastModifiedBy>Niyati Apoorva Vinjamuri</cp:lastModifiedBy>
  <cp:revision>2</cp:revision>
  <dcterms:created xsi:type="dcterms:W3CDTF">2025-09-14T07:43:22Z</dcterms:created>
  <dcterms:modified xsi:type="dcterms:W3CDTF">2025-09-14T08:13:56Z</dcterms:modified>
</cp:coreProperties>
</file>